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</p:sldMasterIdLst>
  <p:notesMasterIdLst>
    <p:notesMasterId r:id="rId36"/>
  </p:notesMasterIdLst>
  <p:sldIdLst>
    <p:sldId id="256" r:id="rId2"/>
    <p:sldId id="310" r:id="rId3"/>
    <p:sldId id="264" r:id="rId4"/>
    <p:sldId id="263" r:id="rId5"/>
    <p:sldId id="278" r:id="rId6"/>
    <p:sldId id="279" r:id="rId7"/>
    <p:sldId id="281" r:id="rId8"/>
    <p:sldId id="258" r:id="rId9"/>
    <p:sldId id="260" r:id="rId10"/>
    <p:sldId id="266" r:id="rId11"/>
    <p:sldId id="267" r:id="rId12"/>
    <p:sldId id="268" r:id="rId13"/>
    <p:sldId id="272" r:id="rId14"/>
    <p:sldId id="274" r:id="rId15"/>
    <p:sldId id="277" r:id="rId16"/>
    <p:sldId id="271" r:id="rId17"/>
    <p:sldId id="273" r:id="rId18"/>
    <p:sldId id="269" r:id="rId19"/>
    <p:sldId id="301" r:id="rId20"/>
    <p:sldId id="290" r:id="rId21"/>
    <p:sldId id="291" r:id="rId22"/>
    <p:sldId id="293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265" r:id="rId31"/>
    <p:sldId id="262" r:id="rId32"/>
    <p:sldId id="283" r:id="rId33"/>
    <p:sldId id="309" r:id="rId34"/>
    <p:sldId id="28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9"/>
  </p:normalViewPr>
  <p:slideViewPr>
    <p:cSldViewPr snapToGrid="0" snapToObjects="1">
      <p:cViewPr varScale="1">
        <p:scale>
          <a:sx n="135" d="100"/>
          <a:sy n="135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0370D-CCD0-4E4D-A9EA-2E834A735259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87D4F-0825-0849-B2A0-8EA5C870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0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7D4F-0825-0849-B2A0-8EA5C8705E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7D4F-0825-0849-B2A0-8EA5C8705E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7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934" y="1574276"/>
            <a:ext cx="9628678" cy="178908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Deep Object Detection Methods: </a:t>
            </a:r>
            <a:r>
              <a:rPr lang="en-US" sz="4000" dirty="0"/>
              <a:t>Benchmarking and Sensitivity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3740431"/>
            <a:ext cx="8915399" cy="1126283"/>
          </a:xfrm>
        </p:spPr>
        <p:txBody>
          <a:bodyPr/>
          <a:lstStyle/>
          <a:p>
            <a:r>
              <a:rPr lang="en-US" dirty="0" smtClean="0"/>
              <a:t>By: Daniel Griffin, </a:t>
            </a:r>
            <a:r>
              <a:rPr lang="en-US" dirty="0" err="1" smtClean="0"/>
              <a:t>Yudhister</a:t>
            </a:r>
            <a:r>
              <a:rPr lang="en-US" dirty="0" smtClean="0"/>
              <a:t> </a:t>
            </a:r>
            <a:r>
              <a:rPr lang="en-US" dirty="0" err="1" smtClean="0"/>
              <a:t>Satija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0558" y="-86950"/>
            <a:ext cx="69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9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6035"/>
          </a:xfrm>
        </p:spPr>
        <p:txBody>
          <a:bodyPr>
            <a:normAutofit/>
          </a:bodyPr>
          <a:lstStyle/>
          <a:p>
            <a:r>
              <a:rPr lang="en-US"/>
              <a:t>What is the current state-of-the-art?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10145"/>
            <a:ext cx="8915400" cy="4401077"/>
          </a:xfrm>
        </p:spPr>
        <p:txBody>
          <a:bodyPr>
            <a:normAutofit/>
          </a:bodyPr>
          <a:lstStyle/>
          <a:p>
            <a:r>
              <a:rPr lang="en-US" dirty="0" smtClean="0"/>
              <a:t>Networks:</a:t>
            </a:r>
          </a:p>
          <a:p>
            <a:pPr lvl="1"/>
            <a:r>
              <a:rPr lang="en-US" dirty="0"/>
              <a:t>Mask </a:t>
            </a:r>
            <a:r>
              <a:rPr lang="en-US" dirty="0" smtClean="0"/>
              <a:t>R-CNN, </a:t>
            </a:r>
            <a:r>
              <a:rPr lang="en-US" dirty="0" err="1" smtClean="0"/>
              <a:t>RetinaNet</a:t>
            </a:r>
            <a:r>
              <a:rPr lang="en-US" dirty="0" smtClean="0"/>
              <a:t>, Faster </a:t>
            </a:r>
            <a:r>
              <a:rPr lang="en-US" dirty="0"/>
              <a:t>R-CNN , RPN , Fast R-CNN , </a:t>
            </a:r>
            <a:r>
              <a:rPr lang="en-US" dirty="0" smtClean="0"/>
              <a:t>R-FCN, YOLO </a:t>
            </a:r>
          </a:p>
          <a:p>
            <a:pPr lvl="1"/>
            <a:r>
              <a:rPr lang="en-US" dirty="0" smtClean="0"/>
              <a:t>Backbones: </a:t>
            </a:r>
            <a:r>
              <a:rPr lang="en-US" dirty="0" err="1" smtClean="0"/>
              <a:t>ResNeXt</a:t>
            </a:r>
            <a:r>
              <a:rPr lang="en-US" dirty="0" smtClean="0"/>
              <a:t>{50,101,152</a:t>
            </a:r>
            <a:r>
              <a:rPr lang="en-US" dirty="0"/>
              <a:t>} </a:t>
            </a:r>
            <a:r>
              <a:rPr lang="en-US" dirty="0" smtClean="0"/>
              <a:t>, </a:t>
            </a:r>
            <a:r>
              <a:rPr lang="en-US" dirty="0" err="1" smtClean="0"/>
              <a:t>ResNet</a:t>
            </a:r>
            <a:r>
              <a:rPr lang="en-US" dirty="0" smtClean="0"/>
              <a:t>{50,101,152</a:t>
            </a:r>
            <a:r>
              <a:rPr lang="en-US" dirty="0"/>
              <a:t>} , Feature Pyramid Networks , and </a:t>
            </a:r>
            <a:r>
              <a:rPr lang="en-US" dirty="0" smtClean="0"/>
              <a:t>VGG16</a:t>
            </a:r>
          </a:p>
          <a:p>
            <a:r>
              <a:rPr lang="en-US" dirty="0" smtClean="0"/>
              <a:t>Datasets:</a:t>
            </a:r>
          </a:p>
          <a:p>
            <a:pPr lvl="1"/>
            <a:r>
              <a:rPr lang="en-US" dirty="0" smtClean="0"/>
              <a:t>COCO (Multi-object Detection Dataset)</a:t>
            </a:r>
          </a:p>
          <a:p>
            <a:pPr lvl="1"/>
            <a:r>
              <a:rPr lang="en-US" dirty="0" smtClean="0"/>
              <a:t>PASCAL </a:t>
            </a:r>
            <a:r>
              <a:rPr lang="en-US" dirty="0"/>
              <a:t>VOC </a:t>
            </a:r>
            <a:r>
              <a:rPr lang="en-US" dirty="0" smtClean="0"/>
              <a:t>(</a:t>
            </a:r>
            <a:r>
              <a:rPr lang="en-US" dirty="0"/>
              <a:t>Multi-object Detection Dataset)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Kitti</a:t>
            </a:r>
            <a:r>
              <a:rPr lang="en-US" dirty="0" smtClean="0"/>
              <a:t> (Autonomous Vehicle Object Detection Dataset)</a:t>
            </a:r>
          </a:p>
          <a:p>
            <a:r>
              <a:rPr lang="en-US" dirty="0" smtClean="0"/>
              <a:t>Analysis:</a:t>
            </a:r>
          </a:p>
          <a:p>
            <a:pPr lvl="1"/>
            <a:r>
              <a:rPr lang="en-US" dirty="0" smtClean="0"/>
              <a:t>Simple aggregated performance metrics</a:t>
            </a:r>
          </a:p>
          <a:p>
            <a:pPr lvl="1"/>
            <a:r>
              <a:rPr lang="en-US" dirty="0" smtClean="0"/>
              <a:t>Adversarial based analysis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19753"/>
            <a:ext cx="8915400" cy="45914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Benchmarking and Sensitivity Analysis: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Select most cutting edge networks.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Perform performance analysis on core images.</a:t>
            </a: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Generate images with “natural” errors/noise/variation.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Perform performance analysis on transformed images.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Compare/contrast performance to draw insights about deep network sensitivities across different network kinds.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54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333165"/>
            <a:ext cx="8911687" cy="1280890"/>
          </a:xfrm>
        </p:spPr>
        <p:txBody>
          <a:bodyPr/>
          <a:lstStyle/>
          <a:p>
            <a:r>
              <a:rPr lang="en-US" dirty="0" smtClean="0"/>
              <a:t>The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499" y="1459904"/>
            <a:ext cx="5329303" cy="5095045"/>
          </a:xfrm>
        </p:spPr>
        <p:txBody>
          <a:bodyPr>
            <a:normAutofit/>
          </a:bodyPr>
          <a:lstStyle/>
          <a:p>
            <a:r>
              <a:rPr lang="en-US" dirty="0" smtClean="0"/>
              <a:t>Images:</a:t>
            </a:r>
          </a:p>
          <a:p>
            <a:pPr lvl="1"/>
            <a:r>
              <a:rPr lang="en-US" dirty="0" smtClean="0"/>
              <a:t>COCO image validation data set. </a:t>
            </a:r>
          </a:p>
          <a:p>
            <a:pPr lvl="2"/>
            <a:r>
              <a:rPr lang="en-US" dirty="0" smtClean="0"/>
              <a:t>5000 base images (600x800 3 channel images)</a:t>
            </a:r>
          </a:p>
          <a:p>
            <a:pPr lvl="2"/>
            <a:r>
              <a:rPr lang="en-US" dirty="0" smtClean="0"/>
              <a:t>50 Transforms generating 250,000 images total</a:t>
            </a:r>
          </a:p>
          <a:p>
            <a:pPr lvl="2"/>
            <a:r>
              <a:rPr lang="en-US" dirty="0" smtClean="0"/>
              <a:t>5000*50*10*(300 proposals/net) = </a:t>
            </a:r>
            <a:r>
              <a:rPr lang="is-IS" dirty="0" smtClean="0"/>
              <a:t>750</a:t>
            </a:r>
            <a:r>
              <a:rPr lang="en-US" dirty="0" smtClean="0"/>
              <a:t> Million object candidates</a:t>
            </a:r>
          </a:p>
          <a:p>
            <a:pPr lvl="2"/>
            <a:endParaRPr lang="en-US" dirty="0"/>
          </a:p>
          <a:p>
            <a:r>
              <a:rPr lang="en-US" dirty="0" smtClean="0"/>
              <a:t>Systems:</a:t>
            </a:r>
          </a:p>
          <a:p>
            <a:pPr lvl="1"/>
            <a:r>
              <a:rPr lang="en-US" dirty="0" smtClean="0"/>
              <a:t>8 GTX 1080ti GPU system with 11GB per Card, 8 GB Ram</a:t>
            </a:r>
          </a:p>
          <a:p>
            <a:pPr lvl="1"/>
            <a:r>
              <a:rPr lang="en-US" dirty="0" smtClean="0"/>
              <a:t>i7 CPU, 24GB Ram</a:t>
            </a:r>
          </a:p>
          <a:p>
            <a:pPr lvl="1"/>
            <a:r>
              <a:rPr lang="en-US" dirty="0" smtClean="0"/>
              <a:t>Condor instances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13258" y="1459904"/>
            <a:ext cx="5329303" cy="509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Networks: </a:t>
            </a:r>
          </a:p>
          <a:p>
            <a:pPr lvl="1"/>
            <a:r>
              <a:rPr lang="en-US" dirty="0"/>
              <a:t>10 networks (Requires 11GB Graphics Cards)</a:t>
            </a:r>
          </a:p>
          <a:p>
            <a:pPr lvl="2"/>
            <a:r>
              <a:rPr lang="en-US" b="1" dirty="0" smtClean="0"/>
              <a:t>&lt;Net Arch&gt;</a:t>
            </a:r>
            <a:r>
              <a:rPr lang="en-US" dirty="0" smtClean="0"/>
              <a:t>_&lt;</a:t>
            </a:r>
            <a:r>
              <a:rPr lang="en-US" b="1" dirty="0" smtClean="0"/>
              <a:t>Net Backbone&gt;</a:t>
            </a:r>
            <a:r>
              <a:rPr lang="en-US" dirty="0" smtClean="0"/>
              <a:t>-&lt;</a:t>
            </a:r>
            <a:r>
              <a:rPr lang="en-US" b="1" dirty="0" smtClean="0"/>
              <a:t>Proposals&gt;</a:t>
            </a:r>
            <a:r>
              <a:rPr lang="en-US" dirty="0" smtClean="0"/>
              <a:t>_2x</a:t>
            </a:r>
          </a:p>
          <a:p>
            <a:pPr lvl="2"/>
            <a:r>
              <a:rPr lang="en-US" dirty="0" smtClean="0"/>
              <a:t>e2e_</a:t>
            </a:r>
            <a:r>
              <a:rPr lang="en-US" b="1" dirty="0" smtClean="0"/>
              <a:t>faster_rcnn</a:t>
            </a:r>
            <a:r>
              <a:rPr lang="en-US" dirty="0" smtClean="0"/>
              <a:t>_</a:t>
            </a:r>
            <a:r>
              <a:rPr lang="en-US" b="1" dirty="0" smtClean="0"/>
              <a:t>R-101</a:t>
            </a:r>
            <a:r>
              <a:rPr lang="en-US" dirty="0" smtClean="0"/>
              <a:t>-</a:t>
            </a:r>
            <a:r>
              <a:rPr lang="en-US" b="1" dirty="0" smtClean="0"/>
              <a:t>FPN</a:t>
            </a:r>
            <a:r>
              <a:rPr lang="en-US" dirty="0" smtClean="0"/>
              <a:t>_2x</a:t>
            </a:r>
            <a:endParaRPr lang="en-US" dirty="0"/>
          </a:p>
          <a:p>
            <a:pPr lvl="2"/>
            <a:r>
              <a:rPr lang="en-US" dirty="0" smtClean="0"/>
              <a:t>e2e_faster_rcnn_R-50-C4_2x</a:t>
            </a:r>
          </a:p>
          <a:p>
            <a:pPr lvl="2"/>
            <a:r>
              <a:rPr lang="en-US" dirty="0" smtClean="0"/>
              <a:t>e2e_faster_rcnn_R-50-FPN_2x</a:t>
            </a:r>
          </a:p>
          <a:p>
            <a:pPr lvl="2"/>
            <a:r>
              <a:rPr lang="en-US" dirty="0" smtClean="0"/>
              <a:t>e2e_faster_rcnn_X-101-64x4d-FPN_2x</a:t>
            </a:r>
            <a:endParaRPr lang="en-US" dirty="0"/>
          </a:p>
          <a:p>
            <a:pPr lvl="2"/>
            <a:r>
              <a:rPr lang="en-US" dirty="0" smtClean="0"/>
              <a:t>e2e_mask_rcnn_R-101-FPN_2x</a:t>
            </a:r>
            <a:endParaRPr lang="en-US" dirty="0"/>
          </a:p>
          <a:p>
            <a:pPr lvl="2"/>
            <a:r>
              <a:rPr lang="en-US" dirty="0" smtClean="0"/>
              <a:t>e2e_mask_rcnn_R-50-C4_2x</a:t>
            </a:r>
            <a:endParaRPr lang="en-US" dirty="0"/>
          </a:p>
          <a:p>
            <a:pPr lvl="2"/>
            <a:r>
              <a:rPr lang="en-US" dirty="0" smtClean="0"/>
              <a:t>e2e_mask_rcnn_R-50-FPN_2x</a:t>
            </a:r>
            <a:endParaRPr lang="en-US" dirty="0"/>
          </a:p>
          <a:p>
            <a:pPr lvl="2"/>
            <a:r>
              <a:rPr lang="en-US" dirty="0" smtClean="0"/>
              <a:t>retinanet_R-101-FPN_2x</a:t>
            </a:r>
            <a:endParaRPr lang="en-US" dirty="0"/>
          </a:p>
          <a:p>
            <a:pPr lvl="2"/>
            <a:r>
              <a:rPr lang="en-US" dirty="0" smtClean="0"/>
              <a:t>retinanet_R-50-FPN_2x</a:t>
            </a:r>
            <a:endParaRPr lang="en-US" dirty="0"/>
          </a:p>
          <a:p>
            <a:pPr lvl="2"/>
            <a:r>
              <a:rPr lang="en-US" dirty="0" smtClean="0"/>
              <a:t>retinanet_X-101-64x4d-FPN_2x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783" y="624110"/>
            <a:ext cx="9578830" cy="1280890"/>
          </a:xfrm>
        </p:spPr>
        <p:txBody>
          <a:bodyPr/>
          <a:lstStyle/>
          <a:p>
            <a:r>
              <a:rPr lang="en-US" dirty="0" smtClean="0"/>
              <a:t>Image Transforms (50 total)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784" y="1743959"/>
            <a:ext cx="4132116" cy="4934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Value Transforms:</a:t>
            </a:r>
          </a:p>
          <a:p>
            <a:pPr lvl="1"/>
            <a:r>
              <a:rPr lang="en-US" sz="2000" dirty="0" smtClean="0"/>
              <a:t>Blur based</a:t>
            </a:r>
          </a:p>
          <a:p>
            <a:pPr lvl="1"/>
            <a:r>
              <a:rPr lang="en-US" sz="2000" dirty="0" smtClean="0"/>
              <a:t>Region based</a:t>
            </a:r>
          </a:p>
          <a:p>
            <a:pPr lvl="1"/>
            <a:r>
              <a:rPr lang="en-US" sz="2000" dirty="0" smtClean="0"/>
              <a:t>Color based</a:t>
            </a:r>
          </a:p>
          <a:p>
            <a:pPr lvl="1"/>
            <a:r>
              <a:rPr lang="en-US" sz="2000" dirty="0" smtClean="0"/>
              <a:t>Lighting based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94714" y="1743959"/>
            <a:ext cx="4022272" cy="41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Spatial Transforms:</a:t>
            </a:r>
          </a:p>
          <a:p>
            <a:pPr lvl="1"/>
            <a:r>
              <a:rPr lang="en-US" sz="2000" dirty="0" smtClean="0"/>
              <a:t>Scaling based</a:t>
            </a:r>
          </a:p>
          <a:p>
            <a:pPr lvl="1"/>
            <a:r>
              <a:rPr lang="en-US" sz="2000" dirty="0" smtClean="0"/>
              <a:t>Orientation based</a:t>
            </a:r>
          </a:p>
          <a:p>
            <a:pPr lvl="1"/>
            <a:r>
              <a:rPr lang="en-US" sz="2000" dirty="0" smtClean="0"/>
              <a:t>Translation based</a:t>
            </a:r>
          </a:p>
          <a:p>
            <a:pPr lvl="1"/>
            <a:r>
              <a:rPr lang="en-US" sz="2000" dirty="0" smtClean="0"/>
              <a:t>Distortion based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4397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976" y="0"/>
            <a:ext cx="8911687" cy="1280890"/>
          </a:xfrm>
        </p:spPr>
        <p:txBody>
          <a:bodyPr/>
          <a:lstStyle/>
          <a:p>
            <a:r>
              <a:rPr lang="en-US" dirty="0" smtClean="0"/>
              <a:t>Example Value Transforms</a:t>
            </a:r>
            <a:endParaRPr lang="en-US" dirty="0"/>
          </a:p>
        </p:txBody>
      </p:sp>
      <p:pic>
        <p:nvPicPr>
          <p:cNvPr id="6146" name="Picture 2" descr="uperpixel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3324" y="1460577"/>
            <a:ext cx="4026883" cy="10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085" y="1784957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Super Pixels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085" y="3065847"/>
            <a:ext cx="17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Colorspace</a:t>
            </a:r>
            <a:r>
              <a:rPr lang="en-US" dirty="0" smtClean="0"/>
              <a:t> Hue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085" y="4346736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Gaussian Blur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085" y="5724606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Blur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68426" y="1718969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Sharpen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68426" y="2999859"/>
            <a:ext cx="17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Multiply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68426" y="4280748"/>
            <a:ext cx="17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Contrast Normalize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68426" y="5658618"/>
            <a:ext cx="17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Locality Shuffling</a:t>
            </a:r>
            <a:endParaRPr lang="en-US" dirty="0"/>
          </a:p>
        </p:txBody>
      </p:sp>
      <p:pic>
        <p:nvPicPr>
          <p:cNvPr id="6148" name="Picture 4" descr="hange colorspac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3324" y="2741901"/>
            <a:ext cx="4008208" cy="10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ussianBlu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00" y="4010951"/>
            <a:ext cx="4008207" cy="10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erageBlur varying height/width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950" y="5405853"/>
            <a:ext cx="4038305" cy="98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arpe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75"/>
          <a:stretch/>
        </p:blipFill>
        <p:spPr bwMode="auto">
          <a:xfrm>
            <a:off x="7848014" y="1460577"/>
            <a:ext cx="3989532" cy="103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ultiply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1289" y="2919866"/>
            <a:ext cx="4008208" cy="10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ontrastNormalization per channel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8014" y="4251572"/>
            <a:ext cx="3988946" cy="98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lasticTransformation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8014" y="5560602"/>
            <a:ext cx="3988946" cy="9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976" y="0"/>
            <a:ext cx="8911687" cy="1280890"/>
          </a:xfrm>
        </p:spPr>
        <p:txBody>
          <a:bodyPr/>
          <a:lstStyle/>
          <a:p>
            <a:r>
              <a:rPr lang="en-US" dirty="0" smtClean="0"/>
              <a:t>Example Spatial Transforms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956" y="1815030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549" y="3405733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Flip L/R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549" y="5181638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Flip U/D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83393" y="5181638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Affine Scale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96800" y="3375660"/>
            <a:ext cx="17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Piecewise Affine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60730" y="1602648"/>
            <a:ext cx="187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Blend/Overlay</a:t>
            </a:r>
            <a:endParaRPr lang="en-US" dirty="0"/>
          </a:p>
        </p:txBody>
      </p:sp>
      <p:pic>
        <p:nvPicPr>
          <p:cNvPr id="7172" name="Picture 4" descr="cale to 32x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067" y="1175774"/>
            <a:ext cx="2782572" cy="7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ale to 32xK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940" y="2154289"/>
            <a:ext cx="12668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rizontal fli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9917" y="3237664"/>
            <a:ext cx="3516197" cy="9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rtical flip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4752" y="4921309"/>
            <a:ext cx="3491362" cy="8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ffine shear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7855632" y="4766561"/>
            <a:ext cx="4065670" cy="10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ecewiseAffin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9039" y="3082473"/>
            <a:ext cx="4065670" cy="10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asic example for Alpha with Affine and per_channel=Tru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039" y="885316"/>
            <a:ext cx="3626681" cy="18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79" y="-3377"/>
            <a:ext cx="8911687" cy="761345"/>
          </a:xfrm>
        </p:spPr>
        <p:txBody>
          <a:bodyPr>
            <a:normAutofit/>
          </a:bodyPr>
          <a:lstStyle/>
          <a:p>
            <a:r>
              <a:rPr lang="en-US" dirty="0" smtClean="0"/>
              <a:t>Our </a:t>
            </a:r>
            <a:r>
              <a:rPr lang="en-US" dirty="0" smtClean="0"/>
              <a:t>Pipeline (~4 Days)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014988" y="1151788"/>
            <a:ext cx="9003682" cy="5641401"/>
            <a:chOff x="1014988" y="1151788"/>
            <a:chExt cx="9003682" cy="5641401"/>
          </a:xfrm>
        </p:grpSpPr>
        <p:grpSp>
          <p:nvGrpSpPr>
            <p:cNvPr id="26" name="Group 25"/>
            <p:cNvGrpSpPr/>
            <p:nvPr/>
          </p:nvGrpSpPr>
          <p:grpSpPr>
            <a:xfrm>
              <a:off x="4243924" y="1500851"/>
              <a:ext cx="2061336" cy="1308748"/>
              <a:chOff x="3139114" y="1531694"/>
              <a:chExt cx="2061336" cy="1308748"/>
            </a:xfrm>
          </p:grpSpPr>
          <p:sp>
            <p:nvSpPr>
              <p:cNvPr id="24" name="Cloud 23"/>
              <p:cNvSpPr/>
              <p:nvPr/>
            </p:nvSpPr>
            <p:spPr>
              <a:xfrm>
                <a:off x="3139114" y="1531694"/>
                <a:ext cx="2061336" cy="1308748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390491" y="1767800"/>
                <a:ext cx="1558582" cy="692595"/>
                <a:chOff x="2997723" y="1767800"/>
                <a:chExt cx="3126558" cy="1348241"/>
              </a:xfrm>
            </p:grpSpPr>
            <p:pic>
              <p:nvPicPr>
                <p:cNvPr id="19" name="Picture 2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0895" y="1767800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9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1002" y="2005042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250" y="2202459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1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357" y="2439701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22" name="Picture 2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7723" y="1772239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" name="Picture 2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7830" y="2009481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2078" y="2206898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6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2185" y="2444140"/>
                  <a:ext cx="1168924" cy="671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7" name="Group 26"/>
            <p:cNvGrpSpPr/>
            <p:nvPr/>
          </p:nvGrpSpPr>
          <p:grpSpPr>
            <a:xfrm>
              <a:off x="4183701" y="3206493"/>
              <a:ext cx="2356213" cy="1514109"/>
              <a:chOff x="3188260" y="3198420"/>
              <a:chExt cx="2356213" cy="1514109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3188260" y="3198420"/>
                <a:ext cx="2356213" cy="15141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666856" y="3401461"/>
                <a:ext cx="1530352" cy="1144286"/>
                <a:chOff x="3671368" y="3092660"/>
                <a:chExt cx="1530352" cy="1144286"/>
              </a:xfrm>
            </p:grpSpPr>
            <p:pic>
              <p:nvPicPr>
                <p:cNvPr id="5124" name="Picture 4" descr="mage result for i7 computer system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1368" y="3092660"/>
                  <a:ext cx="896096" cy="1144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4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9014" y="3492224"/>
                  <a:ext cx="582706" cy="345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2" name="Group 31"/>
            <p:cNvGrpSpPr/>
            <p:nvPr/>
          </p:nvGrpSpPr>
          <p:grpSpPr>
            <a:xfrm>
              <a:off x="4153545" y="5279080"/>
              <a:ext cx="2356213" cy="1514109"/>
              <a:chOff x="3283027" y="5185803"/>
              <a:chExt cx="2356213" cy="1514109"/>
            </a:xfrm>
          </p:grpSpPr>
          <p:sp>
            <p:nvSpPr>
              <p:cNvPr id="29" name="Cloud 28"/>
              <p:cNvSpPr/>
              <p:nvPr/>
            </p:nvSpPr>
            <p:spPr>
              <a:xfrm>
                <a:off x="3283027" y="5185803"/>
                <a:ext cx="2356213" cy="15141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 descr="mage result for GTX1080ti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1134" y="5529539"/>
                <a:ext cx="582706" cy="345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 descr="mage result for GTX1080ti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1135" y="5973442"/>
                <a:ext cx="582706" cy="345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mage result for cs graph 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0767" y="5684699"/>
                <a:ext cx="724859" cy="516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1014988" y="2921685"/>
              <a:ext cx="2356213" cy="1514109"/>
              <a:chOff x="3188260" y="3198420"/>
              <a:chExt cx="2356213" cy="1514109"/>
            </a:xfrm>
          </p:grpSpPr>
          <p:sp>
            <p:nvSpPr>
              <p:cNvPr id="37" name="Cloud 36"/>
              <p:cNvSpPr/>
              <p:nvPr/>
            </p:nvSpPr>
            <p:spPr>
              <a:xfrm>
                <a:off x="3188260" y="3198420"/>
                <a:ext cx="2356213" cy="15141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3666856" y="3401461"/>
                <a:ext cx="1530352" cy="1144286"/>
                <a:chOff x="3671368" y="3092660"/>
                <a:chExt cx="1530352" cy="1144286"/>
              </a:xfrm>
            </p:grpSpPr>
            <p:pic>
              <p:nvPicPr>
                <p:cNvPr id="39" name="Picture 38" descr="mage result for i7 computer system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1368" y="3092660"/>
                  <a:ext cx="896096" cy="1144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39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9014" y="3492224"/>
                  <a:ext cx="582706" cy="345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3" name="TextBox 32"/>
            <p:cNvSpPr txBox="1"/>
            <p:nvPr/>
          </p:nvSpPr>
          <p:spPr>
            <a:xfrm>
              <a:off x="4606248" y="1151788"/>
              <a:ext cx="1540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GPU System</a:t>
              </a:r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52327" y="2899652"/>
              <a:ext cx="1540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CPU System</a:t>
              </a:r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95301" y="4948544"/>
              <a:ext cx="1963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Condor System</a:t>
              </a:r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662457" y="3052043"/>
              <a:ext cx="2356213" cy="1514109"/>
              <a:chOff x="3188260" y="3198420"/>
              <a:chExt cx="2356213" cy="1514109"/>
            </a:xfrm>
          </p:grpSpPr>
          <p:sp>
            <p:nvSpPr>
              <p:cNvPr id="45" name="Cloud 44"/>
              <p:cNvSpPr/>
              <p:nvPr/>
            </p:nvSpPr>
            <p:spPr>
              <a:xfrm>
                <a:off x="3188260" y="3198420"/>
                <a:ext cx="2356213" cy="15141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3666856" y="3401461"/>
                <a:ext cx="1530352" cy="1144286"/>
                <a:chOff x="3671368" y="3092660"/>
                <a:chExt cx="1530352" cy="1144286"/>
              </a:xfrm>
            </p:grpSpPr>
            <p:pic>
              <p:nvPicPr>
                <p:cNvPr id="47" name="Picture 46" descr="mage result for i7 computer system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1368" y="3092660"/>
                  <a:ext cx="896096" cy="1144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mage result for GTX1080ti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9014" y="3492224"/>
                  <a:ext cx="582706" cy="345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9" name="TextBox 48"/>
            <p:cNvSpPr txBox="1"/>
            <p:nvPr/>
          </p:nvSpPr>
          <p:spPr>
            <a:xfrm>
              <a:off x="1493584" y="2588611"/>
              <a:ext cx="1540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CPU System</a:t>
              </a:r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31083" y="2737019"/>
              <a:ext cx="1540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CPU System</a:t>
              </a:r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2938504" y="4265044"/>
              <a:ext cx="1400188" cy="15129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3355730" y="3673423"/>
              <a:ext cx="879423" cy="175047"/>
              <a:chOff x="2733561" y="3729985"/>
              <a:chExt cx="879423" cy="175047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>
                <a:off x="2757803" y="3729985"/>
                <a:ext cx="855181" cy="9410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2733561" y="3810931"/>
                <a:ext cx="855181" cy="9410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3033906" y="2203986"/>
              <a:ext cx="1393811" cy="1072273"/>
              <a:chOff x="2411737" y="2260548"/>
              <a:chExt cx="1393811" cy="1072273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2411737" y="2260548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2451925" y="232109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2481202" y="239231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2521390" y="2452860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2555342" y="2518318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2595530" y="257886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 rot="3685962">
              <a:off x="6120400" y="2214903"/>
              <a:ext cx="1943645" cy="1307462"/>
              <a:chOff x="2411737" y="2260548"/>
              <a:chExt cx="1393811" cy="1072273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flipV="1">
                <a:off x="2411737" y="2260548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V="1">
                <a:off x="2451925" y="232109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2481202" y="239231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V="1">
                <a:off x="2521390" y="2452860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V="1">
                <a:off x="2555342" y="2518318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2595530" y="2578864"/>
                <a:ext cx="1210018" cy="753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 rot="21332123">
              <a:off x="6513419" y="3916414"/>
              <a:ext cx="1252838" cy="239440"/>
              <a:chOff x="2713660" y="3810931"/>
              <a:chExt cx="875082" cy="209179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>
                <a:off x="2713660" y="3926009"/>
                <a:ext cx="855181" cy="9410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2733561" y="3810931"/>
                <a:ext cx="855181" cy="9410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Arrow Connector 76"/>
            <p:cNvCxnSpPr/>
            <p:nvPr/>
          </p:nvCxnSpPr>
          <p:spPr>
            <a:xfrm flipV="1">
              <a:off x="6459035" y="4325590"/>
              <a:ext cx="1549490" cy="15476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ight Arrow 77"/>
          <p:cNvSpPr/>
          <p:nvPr/>
        </p:nvSpPr>
        <p:spPr>
          <a:xfrm>
            <a:off x="10090902" y="3601201"/>
            <a:ext cx="640495" cy="30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mage result for Data science  ic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1310" y="3156731"/>
            <a:ext cx="1080273" cy="10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/>
          <p:cNvCxnSpPr/>
          <p:nvPr/>
        </p:nvCxnSpPr>
        <p:spPr>
          <a:xfrm>
            <a:off x="3638598" y="663867"/>
            <a:ext cx="0" cy="61804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235203" y="663869"/>
            <a:ext cx="0" cy="61804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0090902" y="663868"/>
            <a:ext cx="0" cy="61804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0" y="1190459"/>
            <a:ext cx="12056135" cy="159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673366" y="820189"/>
            <a:ext cx="181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Image Transformation</a:t>
            </a:r>
            <a:endParaRPr lang="en-US" sz="12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4654745" y="813951"/>
            <a:ext cx="181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Object Detection</a:t>
            </a:r>
            <a:endParaRPr lang="en-US" sz="12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7617589" y="822061"/>
            <a:ext cx="2242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Analysis and Visualization</a:t>
            </a:r>
            <a:endParaRPr lang="en-US" sz="12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10510400" y="866824"/>
            <a:ext cx="1360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Understanding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565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665" y="1492577"/>
            <a:ext cx="8915400" cy="3777622"/>
          </a:xfrm>
        </p:spPr>
        <p:txBody>
          <a:bodyPr/>
          <a:lstStyle/>
          <a:p>
            <a:r>
              <a:rPr lang="is-IS" dirty="0" smtClean="0"/>
              <a:t>Focus</a:t>
            </a:r>
          </a:p>
          <a:p>
            <a:pPr lvl="1"/>
            <a:r>
              <a:rPr lang="is-IS" dirty="0" smtClean="0"/>
              <a:t>Precision and Recall</a:t>
            </a:r>
          </a:p>
          <a:p>
            <a:pPr lvl="2"/>
            <a:r>
              <a:rPr lang="is-IS" dirty="0" smtClean="0"/>
              <a:t>Precision: How confident are we when the model predicts a dog, that the object is a dog, and not something else?</a:t>
            </a:r>
          </a:p>
          <a:p>
            <a:pPr lvl="2"/>
            <a:r>
              <a:rPr lang="is-IS" dirty="0" smtClean="0"/>
              <a:t>Recall: How many of the instances within a class are actually found?</a:t>
            </a:r>
          </a:p>
          <a:p>
            <a:pPr lvl="1"/>
            <a:r>
              <a:rPr lang="is-IS" dirty="0" smtClean="0"/>
              <a:t>Combinations</a:t>
            </a:r>
          </a:p>
          <a:p>
            <a:pPr lvl="2"/>
            <a:r>
              <a:rPr lang="is-IS" dirty="0" smtClean="0"/>
              <a:t>Model, Image Transform, Class</a:t>
            </a: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52718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354" y="642963"/>
            <a:ext cx="8911687" cy="128089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AutoShape 6" descr="data:image/png;base64,iVBORw0KGgoAAAANSUhEUgAAAuQAAAFpCAYAAADUYj3+AAAABHNCSVQICAgIfAhkiAAAAAlwSFlzAAALEgAACxIB0t1+/AAAADl0RVh0U29mdHdhcmUAbWF0cGxvdGxpYiB2ZXJzaW9uIDIuMi4yLCBodHRwOi8vbWF0cGxvdGxpYi5vcmcvhp/UCwAAIABJREFUeJzt3XuUVeWZ5/HvI6gkRsQLph0ugXRjRGhRLBFjNBcbRccRkyUtro5iYmQmasxtpqPdWWPGtCvJdFqi3dFuDURkEu+dyKRNM2i0c/EGohIVL8QQrGBHBDVeogg+88fZZR+xgANV57wU5/tZ66za+93vPufZbKv81a53vzsyE0mSJEll7FC6AEmSJKmdGcglSZKkggzkkiRJUkEGckmSJKkgA7kkSZJUkIFckiRJKshALkmSJBVkIJckSZIKMpBLkiRJBRnIJUmSpIL6ly6g1fbaa68cMWJE6TIkSZK0HbvvvvuezczBjfRtu0A+YsQIFi1aVLoMSZIkbcci4jeN9nXIiiRJklSQgVySJEkqyEAuSZIkFdR2Y8glSZL0H15//XU6Ozt59dVXS5fSJw0YMIChQ4ey4447bvV7GMglSZLaWGdnJ7vuuisjRowgIkqX06dkJqtXr6azs5ORI0du9fs4ZEWSJKmNvfrqq+y5556G8a0QEey55549/uuCgVySJKnNGca3Xm/82xnIJUmStF16//vfv8ntxx13HM8//3yLqtk4x5BLkiTpTTMXPN6r7/f5Sfv2yvusX7+efv36bdE+d9555ya333LLLT0pqdd4hVySJElFLV++nP3224/p06dzwAEHcNJJJ/HKK68wYsQILrzwQj7wgQ9www038Ktf/YrJkydz8MEHc8QRR/Doo48C8Lvf/Y6PfvSjjBs3jnHjxr0ZxN/1rncB8PTTT3PkkUdy4IEHMnbsWH72s58BtSe4P/vsswBcfPHFjB07lrFjx/Ktb33rzbpGjx7NmWeeyZgxYzj66KP5wx/+0OvHbyCXJElScY899hgzZsxgyZIlDBw4kMsuuwyoTSv485//nGnTpjFjxgz+/u//nvvuu49vfvObnHXWWQCce+65fPCDH+TBBx9k8eLFjBkz5i3v/f3vf59jjjmGBx54gAcffJADDzzwLdvvu+8+vvvd73LPPfdw9913c+WVV3L//fcD8MQTT3D22Wfz8MMPM2jQIG666aZeP3aHrEiSJKm4YcOGcfjhhwPw8Y9/nEsvvRSAk08+GYCXXnqJO++8k6lTp765z2uvvQbAT37yE66++moA+vXrx2677faW9z7kkEP45Cc/yeuvv86JJ574tkD+85//nI9+9KPssssuAHzsYx/jZz/7GSeccAIjR458s//BBx/M8uXLe/nIvUIuSZKkbcCGs5V0rXeF5DfeeINBgwbxwAMPvPlaunRpQ+995JFH8tOf/pQhQ4Zw6qmnvhneu2TmRvfdeeed31zu168f69ata+gzt0TTrpBHxGzgeOCZzBxb1/4Z4BxgHfAvmfmXVfv5wBnAeuDczJxftU8GLgH6Ad/JzK9X7SOBa4E9gMXAqZm5tlnH02O3f610Ba334fNLVyBJkvqIFStWcNddd3HYYYdxzTXX8IEPfODNYSMAAwcOZOTIkdxwww1MnTqVzGTJkiWMGzeOo446issvv5zPfe5zrF+/npdffpmBAwe+ue9vfvMbhgwZwplnnsnLL7/M4sWLOe20097cfuSRR3L66adz3nnnkZn84Ac/YO7cuS079mZeIb8KmFzfEBEfBqYAB2TmGOCbVfv+wDRgTLXPZRHRLyL6Ad8GjgX2B06p+gJ8A5iZmaOA56iFeUmSJPVBo0ePZs6cORxwwAGsWbOGT3/602/r873vfY9Zs2Yxbtw4xowZw8033wzAJZdcwu23386f/umfcvDBB/Pwww+/Zb877riDAw88kIMOOoibbrqJz372s2/ZPn78eE4//XQmTJjAoYceyqc+9SkOOuig5h3sBmJTl+h7/OYRI4AfdV0hj4jrgSsy89YN+p0PkJlfq9bnA1+pNn8lM4+p7wd8HVgF/FFmrouIw+r7bUpHR0cuWrSoh0e2FbxCLkmStkFLly5l9OjRRWtYvnw5xx9/PA899FDROrZWd/+GEXFfZnY0sn+rx5DvCxwREfdExL9FxCFV+xDgqbp+nVXbxtr3BJ7PzHUbtEuSJEl9SqtnWekP7A5MBA4Bro+I9wLdPXM06f4XhtxE/25FxAxgBsDw4cO3sGRJkiQ104gRI/rs1fHe0Oor5J3AP2fNvcAbwF5V+7C6fkOBlZtofxYYFBH9N2jvVmZekZkdmdkxePDgXjsYSZIkqadaHch/CHwEICL2BXaiFq7nAdMiYudq9pRRwL3AQmBURIyMiJ2o3fg5L2sD328HTqredzpwc0uPRJIkSeoFzZz28BrgQ8BeEdEJXADMBmZHxEPAWmB6Fa4frm74fITadIhnZ+b66n3OAeZTm/ZwdmZ23Tb7JeDaiPgb4H5gVrOORZIkSWqWpgXyzDxlI5s+vpH+FwEXddN+C3BLN+1PAhN6UqMkSZJUmk/qlCRJ0nZn+fLljB1bezblHXfcwfHHH1+4oo1r9SwrkiRJ2pb19rNTtvC5JJlJZrLDDu1z3bh9jlSSJEnbpOXLlzN69GjOOussxo8fz9y5cznssMMYP348U6dO5aWXXgJg4cKFvP/972fcuHFMmDCBF198keXLl3PEEUcwfvx4xo8fz5133ln4aLacgVySJEnFPfbYY5x22mksWLCAWbNmceutt7J48WI6Ojq4+OKLWbt2LSeffDKXXHIJDz74ILfeeivveMc72HvvvVmwYAGLFy/muuuu49xzzy19KFvMISuSJEkq7j3veQ8TJ07kRz/6EY888giHH344AGvXruWwww7jscceY5999uGQQ2oPeh84cCAAL7/8Mueccw4PPPAA/fr14/HHHy92DFvLQC5JkqTidtllF6A2hnzSpElcc801b9m+ZMkSIt7+sPaZM2fy7ne/mwcffJA33niDAQMGtKTe3uSQFUmSJG0zJk6cyC9+8QuWLVsGwCuvvMLjjz/Ofvvtx8qVK1m4cCEAL774IuvWreOFF15gn332YYcddmDu3LmsX7++ZPlbxUAuSZKkbcbgwYO56qqrOOWUUzjggAOYOHEijz76KDvttBPXXXcdn/nMZxg3bhyTJk3i1Vdf5ayzzmLOnDlMnDiRxx9//M0r7X1J1B6U2T46Ojpy0aJFrf/g3p5CqC/YwmmOJElS6y1dupTRo0eXLqNP6+7fMCLuy8yORvb3CrkkSZJUkIFckiRJKshALkmSJBVkIJckSWpz7XZPYW/qjX87A7kkSVIbGzBgAKtXrzaUb4XMZPXq1T2e+9wHA0mSJLWxoUOH0tnZyapVq0qX0icNGDCAoUOH9ug9DOSSJEltbMcdd2TkyJGly2hrDlmRJEmSCjKQS5IkSQUZyCVJkqSCDOSSJElSQQZySZIkqSADuSRJklSQgVySJEkqyEAuSZIkFWQglyRJkgoykEuSJEkFGcglSZKkggzkkiRJUkEGckmSJKmgpgXyiJgdEc9ExEPdbPvvEZERsVe1HhFxaUQsi4glETG+ru/0iHiiek2vaz84In5Z7XNpRESzjkWSJElqlmZeIb8KmLxhY0QMAyYBK+qajwVGVa8ZwOVV3z2AC4BDgQnABRGxe7XP5VXfrv3e9lmSJEnStq5pgTwzfwqs6WbTTOAvgaxrmwJcnTV3A4MiYh/gGGBBZq7JzOeABcDkatvAzLwrMxO4GjixWcciSZIkNUtLx5BHxAnAbzPzwQ02DQGeqlvvrNo21d7ZTbskSZLUp/Rv1QdFxDuBvwaO7m5zN225Fe0b++wZ1Ia3MHz48M3WKkmSJLVKK6+Q/zEwEngwIpYDQ4HFEfFH1K5wD6vrOxRYuZn2od20dyszr8jMjszsGDx4cC8ciiRJktQ7WhbIM/OXmbl3Zo7IzBHUQvX4zPx3YB5wWjXbykTghcx8GpgPHB0Ru1c3cx4NzK+2vRgRE6vZVU4Dbm7VsUiSJEm9pZnTHl4D3AW8LyI6I+KMTXS/BXgSWAZcCZwFkJlrgK8CC6vXhVUbwKeB71T7/Ar4cTOOQ5IkSWqmpo0hz8xTNrN9RN1yAmdvpN9sYHY37YuAsT2rUpIkSSrLJ3VKkiRJBRnIJUmSpIIM5JIkSVJBBnJJkiSpIAO5JEmSVJCBXJIkSSrIQC5JkiQVZCCXJEmSCjKQS5IkSQUZyCVJkqSCDOSSJElSQQZySZIkqSADuSRJklSQgVySJEkqyEAuSZIkFWQglyRJkgoykEuSJEkFGcglSZKkggzkkiRJUkEGckmSJKkgA7kkSZJUkIFckiRJKshALkmSJBVkIJckSZIKMpBLkiRJBRnIJUmSpIIM5JIkSVJBBnJJkiSpIAO5JEmSVJCBXJIkSSqoaYE8ImZHxDMR8VBd299GxKMRsSQifhARg+q2nR8RyyLisYg4pq59ctW2LCLOq2sfGRH3RMQTEXFdROzUrGORJEmSmqWZV8ivAiZv0LYAGJuZBwCPA+cDRMT+wDRgTLXPZRHRLyL6Ad8GjgX2B06p+gJ8A5iZmaOA54AzmngskiRJUlM0LZBn5k+BNRu0/b/MXFet3g0MrZanANdm5muZ+WtgGTChei3LzCczcy1wLTAlIgL4CHBjtf8c4MRmHYskSZLULCXHkH8S+HG1PAR4qm5bZ9W2sfY9gefrwn1XuyRJktSnFAnkEfHXwDrge11N3XTLrWjf2OfNiIhFEbFo1apVW1quJEmS1DQtD+QRMR04HviLzOwK0Z3AsLpuQ4GVm2h/FhgUEf03aO9WZl6RmR2Z2TF48ODeORBJkiSpF7Q0kEfEZOBLwAmZ+UrdpnnAtIjYOSJGAqOAe4GFwKhqRpWdqN34Oa8K8rcDJ1X7TwdubtVxSJIkSb2lmdMeXgPcBbwvIjoj4gzgH4BdgQUR8UBE/CNAZj4MXA88AvwrcHZmrq/GiJ8DzAeWAtdXfaEW7L8QEcuojSmf1axjkSRJkpql/+a7bJ3MPKWb5o2G5sy8CLiom/ZbgFu6aX+S2iwskiRJUp/lkzolSZKkggzkkiRJUkEGckmSJKkgA7kkSZJUkIFckiRJKshALkmSJBVkIJckSZIKMpBLkiRJBRnIJUmSpIIM5JIkSVJBBnJJkiSpIAO5JEmSVJCBXJIkSSrIQC5JkiQVZCCXJEmSCjKQS5IkSQUZyCVJkqSCDOSSJElSQQZySZIkqSADuSRJklSQgVySJEkqyEAuSZIkFWQglyRJkgoykEuSJEkFGcglSZKkggzkkiRJUkEGckmSJKkgA7kkSZJUkIFckiRJKqhpgTwiZkfEMxHxUF3bHhGxICKeqL7uXrVHRFwaEcsiYklEjK/bZ3rV/4mImF7XfnBE/LLa59KIiGYdiyRJktQszbxCfhUweYO284DbMnMUcFu1DnAsMKp6zQAuh1qABy4ADgUmABd0hfiqz4y6/Tb8LEmSJGmb17RAnpk/BdZs0DwFmFMtzwFOrGu/OmvuBgZFxD7AMcCCzFyTmc8BC4DJ1baBmXlXZiZwdd17SZIkSX1Gq8eQvzsznwaovu5dtQ8Bnqrr11m1baq9s5t2SZIkqU/ZVm7q7G78d25Fe/dvHjEjIhZFxKJVq1ZtZYmSJElS72t1IP9dNdyE6uszVXsnMKyu31Bg5Wbah3bT3q3MvCIzOzKzY/DgwT0+CEmSJKm3tDqQzwO6ZkqZDtxc135aNdvKROCFakjLfODoiNi9upnzaGB+te3FiJhYza5yWt17SZIkSX1G/2a9cURcA3wI2CsiOqnNlvJ14PqIOANYAUytut8CHAcsA14BPgGQmWsi4qvAwqrfhZnZdaPop6nN5PIO4MfVS5IkSepTGgrkETE2Mx/afM//kJmnbGTTUd30TeDsjbzPbGB2N+2LgLFbUpMkSZK0rWl0yMo/RsS9EXFWRAxqakWSJElSG2kokGfmB4C/oHaD5aKI+H5ETGpqZZIkSVIbaPimzsx8Avgy8CXgg8ClEfFoRHysWcVJkiRJ27uGAnlEHBARM4GlwEeA/5KZo6vlmU2sT5IkSdquNTrLyj8AVwJ/lZl/6GrMzJUR8eWmVCZJkiS1gUYD+XHAHzJzPUBE7AAMyMxXMnNu06qTJEmStnONjiG/ldp8313eWbVJkiRJ6oFGA/mAzHypa6VafmdzSpIkSZLaR6NDVl6OiPGZuRggIg4G/rCZfdTubv9a6Qpa78Pnl65AkiT1MY0G8s8BN0TEymp9H+Dk5pQkSZIktY+GAnlmLoyI/YD3AQE8mpmvN7UySZIkqQ00eoUc4BBgRLXPQRFBZl7dlKokSZKkNtFQII+IucAfAw8A66vmBAzkkiRJUg80eoW8A9g/M7OZxUiSJEntptFpDx8C/qiZhUiSJEntqNEr5HsBj0TEvcBrXY2ZeUJTqpIkSZLaRKOB/CvNLEKSJElqV41Oe/hvEfEeYFRm3hoR7wT6Nbc0SZIkafvX0BjyiDgTuBH4p6ppCPDDZhUlSZIktYtGb+o8Gzgc+D1AZj4B7N2soiRJkqR20Wggfy0z13atRER/avOQS5IkSeqBRgP5v0XEXwHviIhJwA3A/21eWZIkSVJ7aDSQnwesAn4J/FfgFuDLzSpKkiRJaheNzrLyBnBl9ZIkSZLUSxoK5BHxa7oZM56Z7+31iiRJkqQ20uiDgTrqlgcAU4E9er8cSZIkqb00NIY8M1fXvX6bmd8CPtLk2iRJkqTtXqNDVsbXre5A7Yr5rk2pSJIkSWojjQ5Z+bu65XXAcuDPe70aSZIkqc00OsvKh5tdiCRJktSOGh2y8oVNbc/Mi7fkQyPi88CnqM3c8kvgE8A+wLXUbhZdDJyamWsjYmfgauBgYDVwcmYur97nfOAMYD1wbmbO35I6JEmSpNIafTBQB/BpYEj1+m/A/tTGkW/RWPKIGAKcC3Rk5ligHzAN+AYwMzNHAc9RC9pUX5/LzD8BZlb9iIj9q/3GAJOByyKi35bUIkmSJJXWaCDfCxifmV/MzC9Su1o9NDP/V2b+r6343P7AOyKiP/BO4Glqs7bcWG2fA5xYLU+p1qm2HxURUbVfm5mvZeavgWXAhK2oRZIkSSqm0UA+HFhbt74WGLE1H5iZvwW+CaygFsRfAO4Dns/MdVW3TmpX4qm+PlXtu67qv2d9ezf7vEVEzIiIRRGxaNWqVVtTtiRJktQUjQbyucC9EfGViLgAuIfauO4tFhG7U7u6PRL4T8AuwLHddO16MmhsZNvG2t/emHlFZnZkZsfgwYO3vGhJkiSpSRqdZeWiiPgxcETV9InMvH8rP/PPgF9n5iqAiPhn4P3AoIjoX10FHwqsrPp3AsOAzmqIy27Amrr2LvX7SJIkSX1Co1fIoTbW+/eZeQm1cDxyKz9zBTAxIt5ZjQU/CngEuB04qeozHbi5Wp5XrVNt/0lmZtU+LSJ2rmoZBdy7lTVJkiRJRTQ67eEF1GZaeR/wXWBH4P8Ah2/pB2bmPRFxI7WpDdcB9wNXAP8CXBsRf1O1zap2mQXMjYhl1K6MT6ve5+GIuJ5amF8HnJ2Z67e0HkmSJKmkRp/U+VHgIGohmsxcGRFbNN1hvcy8ALhgg+Yn6WaWlMx8FZi6kfe5CLhoa+uQJEmSSmt0yMraaphIAkTELs0rSZIkSWofjQby6yPin6jdeHkmcCtwZfPKkiRJktpDo7OsfDMiJgG/pzaO/H9m5oKmViZJkiS1gc0G8upx9PMz888AQ7gkSZLUizY7ZKWaueSViNitBfVIkiRJbaXRWVZeBX4ZEQuAl7saM/PcplQlSZIktYlGA/m/VC9JkiRJvWiTgTwihmfmisyc06qCJEmSpHayuTHkP+xaiIibmlyLJEmS1HY2F8ijbvm9zSxEkiRJakebC+S5kWVJkiRJvWBzN3WOi4jfU7tS/o5qmWo9M3NgU6uTJEmStnObDOSZ2a9VhUiSJEntaLMPBpIkSZLUPAZySZIkqSADuSRJklSQgVySJEkqyEAuSZIkFWQglyRJkgoykEuSJEkFGcglSZKkggzkkiRJUkEGckmSJKmg/qULaBd3Pbm6dAktd9h79yxdgiRJ0jbPK+SSJElSQQZySZIkqSADuSRJklSQgVySJEkqyEAuSZIkFVQkkEfEoIi4MSIejYilEXFYROwREQsi4onq6+5V34iISyNiWUQsiYjxde8zver/RERML3EskiRJUk+UukJ+CfCvmbkfMA5YCpwH3JaZo4DbqnWAY4FR1WsGcDlAROwBXAAcCkwALugK8ZIkSVJf0fJAHhEDgSOBWQCZuTYznwemAHOqbnOAE6vlKcDVWXM3MCgi9gGOARZk5prMfA5YAExu4aFIkiRJPVbiCvl7gVXAdyPi/oj4TkTsArw7M58GqL7uXfUfAjxVt39n1baxdkmSJKnPKBHI+wPjgcsz8yDgZf5jeEp3opu23ET7298gYkZELIqIRatWrdrSeiVJkqSmKRHIO4HOzLynWr+RWkD/XTUUherrM3X9h9XtPxRYuYn2t8nMKzKzIzM7Bg8e3GsHIkmSJPVUywN5Zv478FREvK9qOgp4BJgHdM2UMh24uVqeB5xWzbYyEXihGtIyHzg6InavbuY8umqTJEmS+oz+hT73M8D3ImIn4EngE9R+Obg+Is4AVgBTq763AMcBy4BXqr5k5pqI+CqwsOp3YWauad0hSJIkST1XJJBn5gNARzebjuqmbwJnb+R9ZgOze7c6SZIkqXV8UqckSZJUkIFckiRJKshALkmSJBVkIJckSZIKMpBLkiRJBRnIJUmSpIIM5JIkSVJBBnJJkiSpIAO5JEmSVJCBXJIkSSrIQC5JkiQVZCCXJEmSCupfugBpu3L710pX0HofPr90BZIk9WleIZckSZIKMpBLkiRJBRnIJUmSpIIM5JIkSVJB3tQpSdqsmQseL11CS31+0r6lS5DURrxCLkmSJBVkIJckSZIKMpBLkiRJBRnIJUmSpIIM5JIkSVJBBnJJkiSpIAO5JEmSVJCBXJIkSSrIQC5JkiQV5JM6JWkLtdtTKyVJzWUgl9QjhlNJknqmWCCPiH7AIuC3mXl8RIwErgX2ABYDp2bm2ojYGbgaOBhYDZycmcur9zgfOANYD5ybmfNbfySSpO1NO/6i+flJ+5YuQWpbJceQfxZYWrf+DWBmZo4CnqMWtKm+PpeZfwLMrPoREfsD04AxwGTgsirkS5IkSX1GkUAeEUOB/wx8p1oP4CPAjVWXOcCJ1fKUap1q+1FV/ynAtZn5Wmb+GlgGTGjNEUiSJEm9o9QV8m8Bfwm8Ua3vCTyfmeuq9U5gSLU8BHgKoNr+QtX/zfZu9pEkSZL6hJaPIY+I44FnMvO+iPhQV3M3XXMz2za1z4afOQOYATB8+PAtqleSpHbguHmpnBJXyA8HToiI5dRu4vwItSvmgyKi6xeEocDKarkTGAZQbd8NWFPf3s0+b5GZV2RmR2Z2DB48uHePRpIkSeqBlgfyzDw/M4dm5ghqN2X+JDP/ArgdOKnqNh24uVqeV61Tbf9JZmbVPi0idq5maBkF3Nuiw5AkSZJ6xbY0D/mXgGsj4m+A+4FZVfssYG5ELKN2ZXwaQGY+HBHXA48A64CzM3N968uWJEmStl7RQJ6ZdwB3VMtP0s0sKZn5KjB1I/tfBFzUvAolSZKk5io5D7kkSZLU9gzkkiRJUkEGckmSJKkgA7kkSZJUkIFckiRJKshALkmSJBVkIJckSZIKMpBLkiRJBRnIJUmSpIKKPqlT2t7c9eTq0iW03vDSBUiS1Ld5hVySJEkqyEAuSZIkFWQglyRJkgoykEuSJEkFGcglSZKkggzkkiRJUkEGckmSJKkgA7kkSZJUkA8GktQjE1dcUbqElrt7+IzSJUiStiNeIZckSZIKMpBLkiRJBRnIJUmSpIIcQ66muevJ1aVLkCRpo2YueLx0CS33+Un7li5B3fAKuSRJklSQgVySJEkqyEAuSZIkFWQglyRJkgoykEuSJEkFGcglSZKkggzkkiRJUkEtD+QRMSwibo+IpRHxcER8tmrfIyIWRMQT1dfdq/aIiEsjYllELImI8XXvNb3q/0RETG/1sUiSJEk9VeIK+Trgi5k5GpgInB0R+wPnAbdl5ijgtmod4FhgVPWaAVwOtQAPXAAcCkwALugK8ZIkSVJf0fJAnplPZ+biavlFYCkwBJgCzKm6zQFOrJanAFdnzd3AoIjYBzgGWJCZazLzOWABMLmFhyJJkiT1WNEx5BExAjgIuAd4d2Y+DbXQDuxddRsCPFW3W2fVtrH27j5nRkQsiohFq1at6s1DkCRJknqkWCCPiHcBNwGfy8zfb6prN225ifa3N2ZekZkdmdkxePDgLS9WkiRJapIigTwidqQWxr+Xmf9cNf+uGopC9fWZqr0TGFa3+1Bg5SbaJUmSpD6jxCwrAcwClmbmxXWb5gFdM6VMB26uaz+tmm1lIvBCNaRlPnB0ROxe3cx5dNUmSZIk9Rn9C3zm4cCpwC8j4oGq7a+ArwPXR8QZwApgarXtFuA4YBnwCvAJgMxcExFfBRZW/S7MzDWtOQRJ7WziiitKl9Bydw+fUboESdputTyQZ+bP6X78N8BR3fRP4OyNvNdsYHbvVSdJ6k67/RLiLyCSWskndUqSJEkFGcglSZKkggzkkiRJUkEGckmSJKkgA7kkSZJUkIFckiRJKshALkmSJBVkIJckSZIKMpBLkiRJBRnIJUmSpIIM5JIkSVJBBnJJkiSpIAO5JEmSVJCBXJIkSSqof+kCJEmS1BozFzxeuoSW+/ykfUuXsFleIZckSZIKMpBLkiRJBRnIJUmSpIIM5JIkSVJBBnJJkiSpIAO5JEmSVJCBXJIkSSrIecglSdrAxBVXlC6h5e4ePqN0CVLb8gq5JEmSVJCBXJIkSSrIQC5JkiQVZCCXJEmSCjKQS5IkSQUZyCVJkqSC+nwgj4jJEfFYRCyLiPNK1yNJkiRtiT4dyCOiH/Bt4Fhgf+CUiNi/bFWSJElS4/p0IAcmAMsy88nMXAtcC0wpXJMkSZLUsL7+pM6eTKpeAAAEwElEQVQhwFN1653AoYVqkSSpz/LppFI5fT2QRzdt+bZOETOAru+6lyLisaZW1b29gGcLfK5ay/PcHjzP2z/PcVv4O89zG/hCue/n9zTasa8H8k5gWN36UGDlhp0y8wqg6K/+EbEoMztK1qDm8zy3B8/z9s9z3B48z+2hL5znvj6GfCEwKiJGRsROwDRgXuGaJEmSpIb16SvkmbkuIs4B5gP9gNmZ+XDhsiRJkqSG9elADpCZtwC3lK6jAe13t0x78jy3B8/z9s9z3B48z+1hmz/Pkfm2eyAlSZIktUhfH0MuSZIk9WkG8l4WEZMj4rGIWBYR53WzfeeIuK7afk9EjGh9leqpBs7zFyLikYhYEhG3RUTDUx9p27C5c1zX76SIyIjYpu/gV/caOc8R8efV9/PDEfH9VteonmvgZ/bwiLg9Iu6vfm4fV6JObb2ImB0Rz0TEQxvZHhFxafXfwJKIGN/qGjfFQN6LIqIf8G3gWGB/4JSI2H+DbmcAz2XmnwAzgW+0tkr1VIPn+X6gIzMPAG4E/ndrq1RPNHiOiYhdgXOBe1pboXpDI+c5IkYB5wOHZ+YY4HMtL1Q90uD385eB6zPzIGoztl3W2irVC64CJm9i+7HAqOo1A7i8BTU1zEDeuyYAyzLzycxcC1wLTNmgzxRgTrV8I3BURHT3gCNtuzZ7njPz9sx8pVq9m9oc+eo7GvleBvgqtV+2Xm1lceo1jZznM4FvZ+ZzAJn5TItrVM81cp4TGFgt70Y3zzTRti0zfwqs2USXKcDVWXM3MCgi9mlNdZtnIO9dQ4Cn6tY7q7Zu+2TmOuAFYM+WVKfe0sh5rncG8OOmVqTettlzHBEHAcMy80etLEy9qpHv5X2BfSPiFxFxd0Rs6gqctk2NnOevAB+PiE5qM7d9pjWlqYW29P/dLdXnpz3cxnR3pXvDaWwa6aNtW8PnMCI+DnQAH2xqReptmzzHEbEDtSFnp7eqIDVFI9/L/an9iftD1P7S9bOIGJuZzze5NvWeRs7zKcBVmfl3EXEYMLc6z280vzy1yDadv7xC3rs6gWF160N5+5+93uwTEf2p/WlsU39i0bankfNMRPwZ8NfACZn5WotqU+/Y3DneFRgL3BERy4GJwDxv7OxzGv2ZfXNmvp6ZvwYeoxbQ1Xc0cp7PAK4HyMy7gAHAXi2pTq3S0P+7SzGQ966FwKiIGBkRO1G7MWTeBn3mAdOr5ZOAn6STwfc1mz3P1XCGf6IWxh1z2vds8hxn5guZuVdmjsjMEdTuEzghMxeVKVdbqZGf2T8EPgwQEXtRG8LyZEurVE81cp5XAEcBRMRoaoF8VUurVLPNA06rZluZCLyQmU+XLqqLQ1Z6UWaui4hzgPlAP2B2Zj4cERcCizJzHjCL2p/CllG7Mj6tXMXaGg2e578F3gXcUN2zuyIzTyhWtLZIg+dYfVyD53k+cHREPAKsB/5HZq4uV7W2VIPn+YvAlRHxeWrDGE73YlnfEhHXUBtatld1L8AFwI4AmfmP1O4NOA5YBrwCfKJMpd3zSZ2SJElSQQ5ZkSRJkgoykEuSJEkFGcglSZKkggzkkiRJUkEGckmSJKkgA7kkSZJUkIFckiRJKshALkmSJBX0/wHzeSVyvmw8TQAAAABJRU5ErkJggg==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215032" y="1586843"/>
            <a:ext cx="5244462" cy="506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/>
              <a:t>Our Results</a:t>
            </a:r>
          </a:p>
          <a:p>
            <a:pPr lvl="1"/>
            <a:r>
              <a:rPr lang="en-US" dirty="0" smtClean="0"/>
              <a:t>Over all (</a:t>
            </a:r>
            <a:r>
              <a:rPr lang="en-US" dirty="0" err="1" smtClean="0"/>
              <a:t>Model,Transform,Class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Average Precision is around 0.53</a:t>
            </a:r>
          </a:p>
          <a:p>
            <a:pPr lvl="1"/>
            <a:r>
              <a:rPr lang="en-US" dirty="0" smtClean="0"/>
              <a:t>Recall tends to be very low</a:t>
            </a:r>
          </a:p>
          <a:p>
            <a:pPr lvl="1"/>
            <a:r>
              <a:rPr lang="en-US" dirty="0" smtClean="0"/>
              <a:t>Papers use “Mean Average Precision”</a:t>
            </a:r>
          </a:p>
          <a:p>
            <a:r>
              <a:rPr lang="en-US" dirty="0" smtClean="0"/>
              <a:t>Paper Results Issues</a:t>
            </a:r>
          </a:p>
          <a:p>
            <a:pPr lvl="1"/>
            <a:r>
              <a:rPr lang="en-US" b="1" dirty="0" smtClean="0"/>
              <a:t>Precision only</a:t>
            </a:r>
          </a:p>
          <a:p>
            <a:pPr lvl="1"/>
            <a:r>
              <a:rPr lang="en-US" dirty="0" smtClean="0"/>
              <a:t>Unweighted Mean Average Precision</a:t>
            </a:r>
          </a:p>
          <a:p>
            <a:pPr lvl="1"/>
            <a:r>
              <a:rPr lang="en-US" dirty="0" smtClean="0"/>
              <a:t>Class by class precision</a:t>
            </a:r>
          </a:p>
          <a:p>
            <a:pPr lvl="1"/>
            <a:r>
              <a:rPr lang="en-US" b="1" dirty="0" smtClean="0"/>
              <a:t>Number washing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418" y="392779"/>
            <a:ext cx="5497582" cy="26819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886331" y="2510669"/>
            <a:ext cx="1070745" cy="51690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727424" y="2443112"/>
            <a:ext cx="1905787" cy="63787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0558" y="-86950"/>
            <a:ext cx="69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3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41" y="-9322"/>
            <a:ext cx="8911687" cy="128089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AutoShape 6" descr="data:image/png;base64,iVBORw0KGgoAAAANSUhEUgAAAuQAAAFpCAYAAADUYj3+AAAABHNCSVQICAgIfAhkiAAAAAlwSFlzAAALEgAACxIB0t1+/AAAADl0RVh0U29mdHdhcmUAbWF0cGxvdGxpYiB2ZXJzaW9uIDIuMi4yLCBodHRwOi8vbWF0cGxvdGxpYi5vcmcvhp/UCwAAIABJREFUeJzt3XuUVeWZ5/HvI6gkRsQLph0ugXRjRGhRLBFjNBcbRccRkyUtro5iYmQmasxtpqPdWWPGtCvJdFqi3dFuDURkEu+dyKRNM2i0c/EGohIVL8QQrGBHBDVeogg+88fZZR+xgANV57wU5/tZ66za+93vPufZbKv81a53vzsyE0mSJEll7FC6AEmSJKmdGcglSZKkggzkkiRJUkEGckmSJKkgA7kkSZJUkIFckiRJKshALkmSJBVkIJckSZIKMpBLkiRJBRnIJUmSpIL6ly6g1fbaa68cMWJE6TIkSZK0HbvvvvuezczBjfRtu0A+YsQIFi1aVLoMSZIkbcci4jeN9nXIiiRJklSQgVySJEkqyEAuSZIkFdR2Y8glSZL0H15//XU6Ozt59dVXS5fSJw0YMIChQ4ey4447bvV7GMglSZLaWGdnJ7vuuisjRowgIkqX06dkJqtXr6azs5ORI0du9fs4ZEWSJKmNvfrqq+y5556G8a0QEey55549/uuCgVySJKnNGca3Xm/82xnIJUmStF16//vfv8ntxx13HM8//3yLqtk4x5BLkiTpTTMXPN6r7/f5Sfv2yvusX7+efv36bdE+d9555ya333LLLT0pqdd4hVySJElFLV++nP3224/p06dzwAEHcNJJJ/HKK68wYsQILrzwQj7wgQ9www038Ktf/YrJkydz8MEHc8QRR/Doo48C8Lvf/Y6PfvSjjBs3jnHjxr0ZxN/1rncB8PTTT3PkkUdy4IEHMnbsWH72s58BtSe4P/vsswBcfPHFjB07lrFjx/Ktb33rzbpGjx7NmWeeyZgxYzj66KP5wx/+0OvHbyCXJElScY899hgzZsxgyZIlDBw4kMsuuwyoTSv485//nGnTpjFjxgz+/u//nvvuu49vfvObnHXWWQCce+65fPCDH+TBBx9k8eLFjBkz5i3v/f3vf59jjjmGBx54gAcffJADDzzwLdvvu+8+vvvd73LPPfdw9913c+WVV3L//fcD8MQTT3D22Wfz8MMPM2jQIG666aZeP3aHrEiSJKm4YcOGcfjhhwPw8Y9/nEsvvRSAk08+GYCXXnqJO++8k6lTp765z2uvvQbAT37yE66++moA+vXrx2677faW9z7kkEP45Cc/yeuvv86JJ574tkD+85//nI9+9KPssssuAHzsYx/jZz/7GSeccAIjR458s//BBx/M8uXLe/nIvUIuSZKkbcCGs5V0rXeF5DfeeINBgwbxwAMPvPlaunRpQ+995JFH8tOf/pQhQ4Zw6qmnvhneu2TmRvfdeeed31zu168f69ata+gzt0TTrpBHxGzgeOCZzBxb1/4Z4BxgHfAvmfmXVfv5wBnAeuDczJxftU8GLgH6Ad/JzK9X7SOBa4E9gMXAqZm5tlnH02O3f610Ba334fNLVyBJkvqIFStWcNddd3HYYYdxzTXX8IEPfODNYSMAAwcOZOTIkdxwww1MnTqVzGTJkiWMGzeOo446issvv5zPfe5zrF+/npdffpmBAwe+ue9vfvMbhgwZwplnnsnLL7/M4sWLOe20097cfuSRR3L66adz3nnnkZn84Ac/YO7cuS079mZeIb8KmFzfEBEfBqYAB2TmGOCbVfv+wDRgTLXPZRHRLyL6Ad8GjgX2B06p+gJ8A5iZmaOA56iFeUmSJPVBo0ePZs6cORxwwAGsWbOGT3/602/r873vfY9Zs2Yxbtw4xowZw8033wzAJZdcwu23386f/umfcvDBB/Pwww+/Zb877riDAw88kIMOOoibbrqJz372s2/ZPn78eE4//XQmTJjAoYceyqc+9SkOOuig5h3sBmJTl+h7/OYRI4AfdV0hj4jrgSsy89YN+p0PkJlfq9bnA1+pNn8lM4+p7wd8HVgF/FFmrouIw+r7bUpHR0cuWrSoh0e2FbxCLkmStkFLly5l9OjRRWtYvnw5xx9/PA899FDROrZWd/+GEXFfZnY0sn+rx5DvCxwREfdExL9FxCFV+xDgqbp+nVXbxtr3BJ7PzHUbtEuSJEl9SqtnWekP7A5MBA4Bro+I9wLdPXM06f4XhtxE/25FxAxgBsDw4cO3sGRJkiQ104gRI/rs1fHe0Oor5J3AP2fNvcAbwF5V+7C6fkOBlZtofxYYFBH9N2jvVmZekZkdmdkxePDgXjsYSZIkqadaHch/CHwEICL2BXaiFq7nAdMiYudq9pRRwL3AQmBURIyMiJ2o3fg5L2sD328HTqredzpwc0uPRJIkSeoFzZz28BrgQ8BeEdEJXADMBmZHxEPAWmB6Fa4frm74fITadIhnZ+b66n3OAeZTm/ZwdmZ23Tb7JeDaiPgb4H5gVrOORZIkSWqWpgXyzDxlI5s+vpH+FwEXddN+C3BLN+1PAhN6UqMkSZJUmk/qlCRJ0nZn+fLljB1bezblHXfcwfHHH1+4oo1r9SwrkiRJ2pb19rNTtvC5JJlJZrLDDu1z3bh9jlSSJEnbpOXLlzN69GjOOussxo8fz9y5cznssMMYP348U6dO5aWXXgJg4cKFvP/972fcuHFMmDCBF198keXLl3PEEUcwfvx4xo8fz5133ln4aLacgVySJEnFPfbYY5x22mksWLCAWbNmceutt7J48WI6Ojq4+OKLWbt2LSeffDKXXHIJDz74ILfeeivveMc72HvvvVmwYAGLFy/muuuu49xzzy19KFvMISuSJEkq7j3veQ8TJ07kRz/6EY888giHH344AGvXruWwww7jscceY5999uGQQ2oPeh84cCAAL7/8Mueccw4PPPAA/fr14/HHHy92DFvLQC5JkqTidtllF6A2hnzSpElcc801b9m+ZMkSIt7+sPaZM2fy7ne/mwcffJA33niDAQMGtKTe3uSQFUmSJG0zJk6cyC9+8QuWLVsGwCuvvMLjjz/Ofvvtx8qVK1m4cCEAL774IuvWreOFF15gn332YYcddmDu3LmsX7++ZPlbxUAuSZKkbcbgwYO56qqrOOWUUzjggAOYOHEijz76KDvttBPXXXcdn/nMZxg3bhyTJk3i1Vdf5ayzzmLOnDlMnDiRxx9//M0r7X1J1B6U2T46Ojpy0aJFrf/g3p5CqC/YwmmOJElS6y1dupTRo0eXLqNP6+7fMCLuy8yORvb3CrkkSZJUkIFckiRJKshALkmSJBVkIJckSWpz7XZPYW/qjX87A7kkSVIbGzBgAKtXrzaUb4XMZPXq1T2e+9wHA0mSJLWxoUOH0tnZyapVq0qX0icNGDCAoUOH9ug9DOSSJEltbMcdd2TkyJGly2hrDlmRJEmSCjKQS5IkSQUZyCVJkqSCDOSSJElSQQZySZIkqSADuSRJklSQgVySJEkqyEAuSZIkFWQglyRJkgoykEuSJEkFGcglSZKkggzkkiRJUkEGckmSJKmgpgXyiJgdEc9ExEPdbPvvEZERsVe1HhFxaUQsi4glETG+ru/0iHiiek2vaz84In5Z7XNpRESzjkWSJElqlmZeIb8KmLxhY0QMAyYBK+qajwVGVa8ZwOVV3z2AC4BDgQnABRGxe7XP5VXfrv3e9lmSJEnStq5pgTwzfwqs6WbTTOAvgaxrmwJcnTV3A4MiYh/gGGBBZq7JzOeABcDkatvAzLwrMxO4GjixWcciSZIkNUtLx5BHxAnAbzPzwQ02DQGeqlvvrNo21d7ZTbskSZLUp/Rv1QdFxDuBvwaO7m5zN225Fe0b++wZ1Ia3MHz48M3WKkmSJLVKK6+Q/zEwEngwIpYDQ4HFEfFH1K5wD6vrOxRYuZn2od20dyszr8jMjszsGDx4cC8ciiRJktQ7WhbIM/OXmbl3Zo7IzBHUQvX4zPx3YB5wWjXbykTghcx8GpgPHB0Ru1c3cx4NzK+2vRgRE6vZVU4Dbm7VsUiSJEm9pZnTHl4D3AW8LyI6I+KMTXS/BXgSWAZcCZwFkJlrgK8CC6vXhVUbwKeB71T7/Ar4cTOOQ5IkSWqmpo0hz8xTNrN9RN1yAmdvpN9sYHY37YuAsT2rUpIkSSrLJ3VKkiRJBRnIJUmSpIIM5JIkSVJBBnJJkiSpIAO5JEmSVJCBXJIkSSrIQC5JkiQVZCCXJEmSCjKQS5IkSQUZyCVJkqSCDOSSJElSQQZySZIkqSADuSRJklSQgVySJEkqyEAuSZIkFWQglyRJkgoykEuSJEkFGcglSZKkggzkkiRJUkEGckmSJKkgA7kkSZJUkIFckiRJKshALkmSJBVkIJckSZIKMpBLkiRJBRnIJUmSpIIM5JIkSVJBBnJJkiSpIAO5JEmSVJCBXJIkSSqoaYE8ImZHxDMR8VBd299GxKMRsSQifhARg+q2nR8RyyLisYg4pq59ctW2LCLOq2sfGRH3RMQTEXFdROzUrGORJEmSmqWZV8ivAiZv0LYAGJuZBwCPA+cDRMT+wDRgTLXPZRHRLyL6Ad8GjgX2B06p+gJ8A5iZmaOA54AzmngskiRJUlM0LZBn5k+BNRu0/b/MXFet3g0MrZanANdm5muZ+WtgGTChei3LzCczcy1wLTAlIgL4CHBjtf8c4MRmHYskSZLULCXHkH8S+HG1PAR4qm5bZ9W2sfY9gefrwn1XuyRJktSnFAnkEfHXwDrge11N3XTLrWjf2OfNiIhFEbFo1apVW1quJEmS1DQtD+QRMR04HviLzOwK0Z3AsLpuQ4GVm2h/FhgUEf03aO9WZl6RmR2Z2TF48ODeORBJkiSpF7Q0kEfEZOBLwAmZ+UrdpnnAtIjYOSJGAqOAe4GFwKhqRpWdqN34Oa8K8rcDJ1X7TwdubtVxSJIkSb2lmdMeXgPcBbwvIjoj4gzgH4BdgQUR8UBE/CNAZj4MXA88AvwrcHZmrq/GiJ8DzAeWAtdXfaEW7L8QEcuojSmf1axjkSRJkpql/+a7bJ3MPKWb5o2G5sy8CLiom/ZbgFu6aX+S2iwskiRJUp/lkzolSZKkggzkkiRJUkEGckmSJKkgA7kkSZJUkIFckiRJKshALkmSJBVkIJckSZIKMpBLkiRJBRnIJUmSpIIM5JIkSVJBBnJJkiSpIAO5JEmSVJCBXJIkSSrIQC5JkiQVZCCXJEmSCjKQS5IkSQUZyCVJkqSCDOSSJElSQQZySZIkqSADuSRJklSQgVySJEkqyEAuSZIkFWQglyRJkgoykEuSJEkFGcglSZKkggzkkiRJUkEGckmSJKkgA7kkSZJUkIFckiRJKqhpgTwiZkfEMxHxUF3bHhGxICKeqL7uXrVHRFwaEcsiYklEjK/bZ3rV/4mImF7XfnBE/LLa59KIiGYdiyRJktQszbxCfhUweYO284DbMnMUcFu1DnAsMKp6zQAuh1qABy4ADgUmABd0hfiqz4y6/Tb8LEmSJGmb17RAnpk/BdZs0DwFmFMtzwFOrGu/OmvuBgZFxD7AMcCCzFyTmc8BC4DJ1baBmXlXZiZwdd17SZIkSX1Gq8eQvzsznwaovu5dtQ8Bnqrr11m1baq9s5t2SZIkqU/ZVm7q7G78d25Fe/dvHjEjIhZFxKJVq1ZtZYmSJElS72t1IP9dNdyE6uszVXsnMKyu31Bg5Wbah3bT3q3MvCIzOzKzY/DgwT0+CEmSJKm3tDqQzwO6ZkqZDtxc135aNdvKROCFakjLfODoiNi9upnzaGB+te3FiJhYza5yWt17SZIkSX1G/2a9cURcA3wI2CsiOqnNlvJ14PqIOANYAUytut8CHAcsA14BPgGQmWsi4qvAwqrfhZnZdaPop6nN5PIO4MfVS5IkSepTGgrkETE2Mx/afM//kJmnbGTTUd30TeDsjbzPbGB2N+2LgLFbUpMkSZK0rWl0yMo/RsS9EXFWRAxqakWSJElSG2kokGfmB4C/oHaD5aKI+H5ETGpqZZIkSVIbaPimzsx8Avgy8CXgg8ClEfFoRHysWcVJkiRJ27uGAnlEHBARM4GlwEeA/5KZo6vlmU2sT5IkSdquNTrLyj8AVwJ/lZl/6GrMzJUR8eWmVCZJkiS1gUYD+XHAHzJzPUBE7AAMyMxXMnNu06qTJEmStnONjiG/ldp8313eWbVJkiRJ6oFGA/mAzHypa6VafmdzSpIkSZLaR6NDVl6OiPGZuRggIg4G/rCZfdTubv9a6Qpa78Pnl65AkiT1MY0G8s8BN0TEymp9H+Dk5pQkSZIktY+GAnlmLoyI/YD3AQE8mpmvN7UySZIkqQ00eoUc4BBgRLXPQRFBZl7dlKokSZKkNtFQII+IucAfAw8A66vmBAzkkiRJUg80eoW8A9g/M7OZxUiSJEntptFpDx8C/qiZhUiSJEntqNEr5HsBj0TEvcBrXY2ZeUJTqpIkSZLaRKOB/CvNLEKSJElqV41Oe/hvEfEeYFRm3hoR7wT6Nbc0SZIkafvX0BjyiDgTuBH4p6ppCPDDZhUlSZIktYtGb+o8Gzgc+D1AZj4B7N2soiRJkqR20Wggfy0z13atRER/avOQS5IkSeqBRgP5v0XEXwHviIhJwA3A/21eWZIkSVJ7aDSQnwesAn4J/FfgFuDLzSpKkiRJaheNzrLyBnBl9ZIkSZLUSxoK5BHxa7oZM56Z7+31iiRJkqQ20uiDgTrqlgcAU4E9er8cSZIkqb00NIY8M1fXvX6bmd8CPtLk2iRJkqTtXqNDVsbXre5A7Yr5rk2pSJIkSWojjQ5Z+bu65XXAcuDPe70aSZIkqc00OsvKh5tdiCRJktSOGh2y8oVNbc/Mi7fkQyPi88CnqM3c8kvgE8A+wLXUbhZdDJyamWsjYmfgauBgYDVwcmYur97nfOAMYD1wbmbO35I6JEmSpNIafTBQB/BpYEj1+m/A/tTGkW/RWPKIGAKcC3Rk5ligHzAN+AYwMzNHAc9RC9pUX5/LzD8BZlb9iIj9q/3GAJOByyKi35bUIkmSJJXWaCDfCxifmV/MzC9Su1o9NDP/V2b+r6343P7AOyKiP/BO4Glqs7bcWG2fA5xYLU+p1qm2HxURUbVfm5mvZeavgWXAhK2oRZIkSSqm0UA+HFhbt74WGLE1H5iZvwW+CaygFsRfAO4Dns/MdVW3TmpX4qm+PlXtu67qv2d9ezf7vEVEzIiIRRGxaNWqVVtTtiRJktQUjQbyucC9EfGViLgAuIfauO4tFhG7U7u6PRL4T8AuwLHddO16MmhsZNvG2t/emHlFZnZkZsfgwYO3vGhJkiSpSRqdZeWiiPgxcETV9InMvH8rP/PPgF9n5iqAiPhn4P3AoIjoX10FHwqsrPp3AsOAzmqIy27Amrr2LvX7SJIkSX1Co1fIoTbW+/eZeQm1cDxyKz9zBTAxIt5ZjQU/CngEuB04qeozHbi5Wp5XrVNt/0lmZtU+LSJ2rmoZBdy7lTVJkiRJRTQ67eEF1GZaeR/wXWBH4P8Ah2/pB2bmPRFxI7WpDdcB9wNXAP8CXBsRf1O1zap2mQXMjYhl1K6MT6ve5+GIuJ5amF8HnJ2Z67e0HkmSJKmkRp/U+VHgIGohmsxcGRFbNN1hvcy8ALhgg+Yn6WaWlMx8FZi6kfe5CLhoa+uQJEmSSmt0yMraaphIAkTELs0rSZIkSWofjQby6yPin6jdeHkmcCtwZfPKkiRJktpDo7OsfDMiJgG/pzaO/H9m5oKmViZJkiS1gc0G8upx9PMz888AQ7gkSZLUizY7ZKWaueSViNitBfVIkiRJbaXRWVZeBX4ZEQuAl7saM/PcplQlSZIktYlGA/m/VC9JkiRJvWiTgTwihmfmisyc06qCJEmSpHayuTHkP+xaiIibmlyLJEmS1HY2F8ijbvm9zSxEkiRJakebC+S5kWVJkiRJvWBzN3WOi4jfU7tS/o5qmWo9M3NgU6uTJEmStnObDOSZ2a9VhUiSJEntaLMPBpIkSZLUPAZySZIkqSADuSRJklSQgVySJEkqyEAuSZIkFWQglyRJkgoykEuSJEkFGcglSZKkggzkkiRJUkEGckmSJKmg/qULaBd3Pbm6dAktd9h79yxdgiRJ0jbPK+SSJElSQQZySZIkqSADuSRJklSQgVySJEkqyEAuSZIkFVQkkEfEoIi4MSIejYilEXFYROwREQsi4onq6+5V34iISyNiWUQsiYjxde8zver/RERML3EskiRJUk+UukJ+CfCvmbkfMA5YCpwH3JaZo4DbqnWAY4FR1WsGcDlAROwBXAAcCkwALugK8ZIkSVJf0fJAHhEDgSOBWQCZuTYznwemAHOqbnOAE6vlKcDVWXM3MCgi9gGOARZk5prMfA5YAExu4aFIkiRJPVbiCvl7gVXAdyPi/oj4TkTsArw7M58GqL7uXfUfAjxVt39n1baxdkmSJKnPKBHI+wPjgcsz8yDgZf5jeEp3opu23ET7298gYkZELIqIRatWrdrSeiVJkqSmKRHIO4HOzLynWr+RWkD/XTUUherrM3X9h9XtPxRYuYn2t8nMKzKzIzM7Bg8e3GsHIkmSJPVUywN5Zv478FREvK9qOgp4BJgHdM2UMh24uVqeB5xWzbYyEXihGtIyHzg6InavbuY8umqTJEmS+oz+hT73M8D3ImIn4EngE9R+Obg+Is4AVgBTq763AMcBy4BXqr5k5pqI+CqwsOp3YWauad0hSJIkST1XJJBn5gNARzebjuqmbwJnb+R9ZgOze7c6SZIkqXV8UqckSZJUkIFckiRJKshALkmSJBVkIJckSZIKMpBLkiRJBRnIJUmSpIIM5JIkSVJBBnJJkiSpIAO5JEmSVJCBXJIkSSrIQC5JkiQVZCCXJEmSCupfugBpu3L710pX0HofPr90BZIk9WleIZckSZIKMpBLkiRJBRnIJUmSpIIM5JIkSVJB3tQpSdqsmQseL11CS31+0r6lS5DURrxCLkmSJBVkIJckSZIKMpBLkiRJBRnIJUmSpIIM5JIkSVJBBnJJkiSpIAO5JEmSVJCBXJIkSSrIQC5JkiQV5JM6JWkLtdtTKyVJzWUgl9QjhlNJknqmWCCPiH7AIuC3mXl8RIwErgX2ABYDp2bm2ojYGbgaOBhYDZycmcur9zgfOANYD5ybmfNbfySSpO1NO/6i+flJ+5YuQWpbJceQfxZYWrf+DWBmZo4CnqMWtKm+PpeZfwLMrPoREfsD04AxwGTgsirkS5IkSX1GkUAeEUOB/wx8p1oP4CPAjVWXOcCJ1fKUap1q+1FV/ynAtZn5Wmb+GlgGTGjNEUiSJEm9o9QV8m8Bfwm8Ua3vCTyfmeuq9U5gSLU8BHgKoNr+QtX/zfZu9pEkSZL6hJaPIY+I44FnMvO+iPhQV3M3XXMz2za1z4afOQOYATB8+PAtqleSpHbguHmpnBJXyA8HToiI5dRu4vwItSvmgyKi6xeEocDKarkTGAZQbd8NWFPf3s0+b5GZV2RmR2Z2DB48uHePRpIkSeqBlgfyzDw/M4dm5ghqN2X+JDP/ArgdOKnqNh24uVqeV61Tbf9JZmbVPi0idq5maBkF3Nuiw5AkSZJ6xbY0D/mXgGsj4m+A+4FZVfssYG5ELKN2ZXwaQGY+HBHXA48A64CzM3N968uWJEmStl7RQJ6ZdwB3VMtP0s0sKZn5KjB1I/tfBFzUvAolSZKk5io5D7kkSZLU9gzkkiRJUkEGckmSJKkgA7kkSZJUkIFckiRJKshALkmSJBVkIJckSZIKMpBLkiRJBRnIJUmSpIKKPqlT2t7c9eTq0iW03vDSBUiS1Ld5hVySJEkqyEAuSZIkFWQglyRJkgoykEuSJEkFGcglSZKkggzkkiRJUkEGckmSJKkgA7kkSZJUkA8GktQjE1dcUbqElrt7+IzSJUiStiNeIZckSZIKMpBLkiRJBRnIJUmSpIIcQ66muevJ1aVLkCRpo2YueLx0CS33+Un7li5B3fAKuSRJklSQgVySJEkqyEAuSZIkFWQglyRJkgoykEuSJEkFGcglSZKkggzkkiRJUkEtD+QRMSwibo+IpRHxcER8tmrfIyIWRMQT1dfdq/aIiEsjYllELImI8XXvNb3q/0RETG/1sUiSJEk9VeIK+Trgi5k5GpgInB0R+wPnAbdl5ijgtmod4FhgVPWaAVwOtQAPXAAcCkwALugK8ZIkSVJf0fJAnplPZ+biavlFYCkwBJgCzKm6zQFOrJanAFdnzd3AoIjYBzgGWJCZazLzOWABMLmFhyJJkiT1WNEx5BExAjgIuAd4d2Y+DbXQDuxddRsCPFW3W2fVtrH27j5nRkQsiohFq1at6s1DkCRJknqkWCCPiHcBNwGfy8zfb6prN225ifa3N2ZekZkdmdkxePDgLS9WkiRJapIigTwidqQWxr+Xmf9cNf+uGopC9fWZqr0TGFa3+1Bg5SbaJUmSpD6jxCwrAcwClmbmxXWb5gFdM6VMB26uaz+tmm1lIvBCNaRlPnB0ROxe3cx5dNUmSZIk9Rn9C3zm4cCpwC8j4oGq7a+ArwPXR8QZwApgarXtFuA4YBnwCvAJgMxcExFfBRZW/S7MzDWtOQRJ7WziiitKl9Bydw+fUboESdputTyQZ+bP6X78N8BR3fRP4OyNvNdsYHbvVSdJ6k67/RLiLyCSWskndUqSJEkFGcglSZKkggzkkiRJUkEGckmSJKkgA7kkSZJUkIFckiRJKshALkmSJBVkIJckSZIKMpBLkiRJBRnIJUmSpIIM5JIkSVJBBnJJkiSpIAO5JEmSVJCBXJIkSSqof+kCJEmS1BozFzxeuoSW+/ykfUuXsFleIZckSZIKMpBLkiRJBRnIJUmSpIIM5JIkSVJBBnJJkiSpIAO5JEmSVJCBXJIkSSrIecglSdrAxBVXlC6h5e4ePqN0CVLb8gq5JEmSVJCBXJIkSSrIQC5JkiQVZCCXJEmSCjKQS5IkSQUZyCVJkqSC+nwgj4jJEfFYRCyLiPNK1yNJkiRtiT4dyCOiH/Bt4Fhgf+CUiNi/bFWSJElS4/p0IAcmAMsy88nMXAtcC0wpXJMkSZLUsL7+pM6eTKpeAAAEwElEQVQhwFN1653AoYVqkSSpz/LppFI5fT2QRzdt+bZOETOAru+6lyLisaZW1b29gGcLfK5ay/PcHjzP2z/PcVv4O89zG/hCue/n9zTasa8H8k5gWN36UGDlhp0y8wqg6K/+EbEoMztK1qDm8zy3B8/z9s9z3B48z+2hL5znvj6GfCEwKiJGRsROwDRgXuGaJEmSpIb16SvkmbkuIs4B5gP9gNmZ+XDhsiRJkqSG9elADpCZtwC3lK6jAe13t0x78jy3B8/z9s9z3B48z+1hmz/Pkfm2eyAlSZIktUhfH0MuSZIk9WkG8l4WEZMj4rGIWBYR53WzfeeIuK7afk9EjGh9leqpBs7zFyLikYhYEhG3RUTDUx9p27C5c1zX76SIyIjYpu/gV/caOc8R8efV9/PDEfH9VteonmvgZ/bwiLg9Iu6vfm4fV6JObb2ImB0Rz0TEQxvZHhFxafXfwJKIGN/qGjfFQN6LIqIf8G3gWGB/4JSI2H+DbmcAz2XmnwAzgW+0tkr1VIPn+X6gIzMPAG4E/ndrq1RPNHiOiYhdgXOBe1pboXpDI+c5IkYB5wOHZ+YY4HMtL1Q90uD385eB6zPzIGoztl3W2irVC64CJm9i+7HAqOo1A7i8BTU1zEDeuyYAyzLzycxcC1wLTNmgzxRgTrV8I3BURHT3gCNtuzZ7njPz9sx8pVq9m9oc+eo7GvleBvgqtV+2Xm1lceo1jZznM4FvZ+ZzAJn5TItrVM81cp4TGFgt70Y3zzTRti0zfwqs2USXKcDVWXM3MCgi9mlNdZtnIO9dQ4Cn6tY7q7Zu+2TmOuAFYM+WVKfe0sh5rncG8OOmVqTettlzHBEHAcMy80etLEy9qpHv5X2BfSPiFxFxd0Rs6gqctk2NnOevAB+PiE5qM7d9pjWlqYW29P/dLdXnpz3cxnR3pXvDaWwa6aNtW8PnMCI+DnQAH2xqReptmzzHEbEDtSFnp7eqIDVFI9/L/an9iftD1P7S9bOIGJuZzze5NvWeRs7zKcBVmfl3EXEYMLc6z280vzy1yDadv7xC3rs6gWF160N5+5+93uwTEf2p/WlsU39i0bankfNMRPwZ8NfACZn5WotqU+/Y3DneFRgL3BERy4GJwDxv7OxzGv2ZfXNmvp6ZvwYeoxbQ1Xc0cp7PAK4HyMy7gAHAXi2pTq3S0P+7SzGQ966FwKiIGBkRO1G7MWTeBn3mAdOr5ZOAn6STwfc1mz3P1XCGf6IWxh1z2vds8hxn5guZuVdmjsjMEdTuEzghMxeVKVdbqZGf2T8EPgwQEXtRG8LyZEurVE81cp5XAEcBRMRoaoF8VUurVLPNA06rZluZCLyQmU+XLqqLQ1Z6UWaui4hzgPlAP2B2Zj4cERcCizJzHjCL2p/CllG7Mj6tXMXaGg2e578F3gXcUN2zuyIzTyhWtLZIg+dYfVyD53k+cHREPAKsB/5HZq4uV7W2VIPn+YvAlRHxeWrDGE73YlnfEhHXUBtatld1L8AFwI4AmfmP1O4NOA5YBrwCfKJMpd3zSZ2SJElSQQ5ZkSRJkgoykEuSJEkFGcglSZKkggzkkiRJUkEGckmSJKkgA7kkSZJUkIFckiRJKshALkmSJBX0/wHzeSVyvmw8TQAAAABJRU5ErkJggg==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598641" y="611360"/>
            <a:ext cx="6423569" cy="14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en-US" b="1" dirty="0" smtClean="0"/>
              <a:t>MAP: </a:t>
            </a:r>
            <a:r>
              <a:rPr lang="en-US" dirty="0"/>
              <a:t>Compute average precision (AP) separately for each class, then average over </a:t>
            </a:r>
            <a:r>
              <a:rPr lang="en-US" dirty="0" smtClean="0"/>
              <a:t>classes</a:t>
            </a:r>
          </a:p>
          <a:p>
            <a:r>
              <a:rPr lang="en-US" b="1" dirty="0" smtClean="0"/>
              <a:t>Key </a:t>
            </a:r>
            <a:r>
              <a:rPr lang="en-US" b="1" dirty="0"/>
              <a:t>Idea: </a:t>
            </a:r>
            <a:r>
              <a:rPr lang="en-US" dirty="0"/>
              <a:t>Might be fine for comparing models given they are all evaluated on the same data set, but in terms of RAW, REAL WORLD performance, they should not be used.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194" y="0"/>
            <a:ext cx="4081806" cy="19912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228073" y="1625116"/>
            <a:ext cx="808076" cy="30958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580774" y="1604478"/>
            <a:ext cx="1491449" cy="33022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827" y="4088164"/>
            <a:ext cx="6460276" cy="129513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042" y="2590851"/>
            <a:ext cx="6167167" cy="136721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4" y="2367667"/>
            <a:ext cx="4232636" cy="1982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3" y="4525946"/>
            <a:ext cx="4254147" cy="2223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827" y="5513401"/>
            <a:ext cx="6291599" cy="116705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10228082" y="6447934"/>
            <a:ext cx="999991" cy="1696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846137" y="2143660"/>
            <a:ext cx="932153" cy="580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46136" y="2143660"/>
            <a:ext cx="934826" cy="2382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80962" y="2143660"/>
            <a:ext cx="712193" cy="19445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80962" y="2143660"/>
            <a:ext cx="714865" cy="4471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74643" y="1804888"/>
            <a:ext cx="231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Number Washing</a:t>
            </a:r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100292" y="3706306"/>
            <a:ext cx="4466397" cy="1988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262881" y="3707874"/>
            <a:ext cx="533846" cy="1476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06252"/>
            <a:ext cx="8915400" cy="420497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What are we trying to solve?</a:t>
            </a:r>
          </a:p>
          <a:p>
            <a:r>
              <a:rPr lang="en-US" dirty="0" smtClean="0"/>
              <a:t>Why should you care?</a:t>
            </a:r>
          </a:p>
          <a:p>
            <a:r>
              <a:rPr lang="en-US" dirty="0" smtClean="0"/>
              <a:t>State of the art?</a:t>
            </a:r>
          </a:p>
          <a:p>
            <a:r>
              <a:rPr lang="en-US" dirty="0" smtClean="0"/>
              <a:t>Our Approach</a:t>
            </a:r>
          </a:p>
          <a:p>
            <a:r>
              <a:rPr lang="en-US" dirty="0" smtClean="0"/>
              <a:t>Specifics</a:t>
            </a:r>
          </a:p>
          <a:p>
            <a:pPr lvl="1"/>
            <a:r>
              <a:rPr lang="en-US" dirty="0" smtClean="0"/>
              <a:t>Models, transforms, systems, overall pipeline.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464" y="256464"/>
            <a:ext cx="8911687" cy="1280890"/>
          </a:xfrm>
        </p:spPr>
        <p:txBody>
          <a:bodyPr/>
          <a:lstStyle/>
          <a:p>
            <a:r>
              <a:rPr lang="en-US" dirty="0" smtClean="0"/>
              <a:t>Results: </a:t>
            </a:r>
            <a:r>
              <a:rPr lang="en-US" sz="2000" dirty="0" smtClean="0"/>
              <a:t>Precision per (</a:t>
            </a:r>
            <a:r>
              <a:rPr lang="en-US" sz="2000" dirty="0" err="1" smtClean="0"/>
              <a:t>model,transform,class</a:t>
            </a:r>
            <a:r>
              <a:rPr lang="en-US" sz="2000" dirty="0" smtClean="0"/>
              <a:t>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76119" y="1076020"/>
            <a:ext cx="9493712" cy="5432430"/>
            <a:chOff x="2008464" y="1104300"/>
            <a:chExt cx="9493712" cy="5432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8464" y="1104300"/>
              <a:ext cx="9493712" cy="543243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3044858" y="1725105"/>
              <a:ext cx="8305014" cy="2545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02812" y="1979629"/>
              <a:ext cx="8747059" cy="26395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64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Recall per </a:t>
            </a:r>
            <a:r>
              <a:rPr lang="en-US" sz="2000" dirty="0"/>
              <a:t>(</a:t>
            </a:r>
            <a:r>
              <a:rPr lang="en-US" sz="2000" dirty="0" err="1"/>
              <a:t>model,transform,class</a:t>
            </a:r>
            <a:r>
              <a:rPr lang="en-US" sz="2000" dirty="0"/>
              <a:t>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989038" y="1073195"/>
            <a:ext cx="9330873" cy="5409094"/>
            <a:chOff x="2173739" y="1346573"/>
            <a:chExt cx="9330873" cy="54090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3739" y="1346573"/>
              <a:ext cx="9330873" cy="5409094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122228" y="1991177"/>
              <a:ext cx="8305014" cy="2545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80182" y="2245701"/>
              <a:ext cx="8747059" cy="26395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2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017" y="1093510"/>
            <a:ext cx="9483630" cy="55288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Precision </a:t>
            </a:r>
            <a:r>
              <a:rPr lang="en-US" sz="2000" b="1" dirty="0" smtClean="0"/>
              <a:t>difference</a:t>
            </a:r>
            <a:r>
              <a:rPr lang="en-US" sz="2000" dirty="0" smtClean="0"/>
              <a:t> per </a:t>
            </a:r>
            <a:r>
              <a:rPr lang="en-US" sz="2000" dirty="0"/>
              <a:t>(</a:t>
            </a:r>
            <a:r>
              <a:rPr lang="en-US" sz="2000" dirty="0" err="1"/>
              <a:t>model,transform,class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522976" y="1748200"/>
            <a:ext cx="8669023" cy="254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015220" y="2002724"/>
            <a:ext cx="9176780" cy="26395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3858" y="1875462"/>
            <a:ext cx="2167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How much </a:t>
            </a:r>
            <a:r>
              <a:rPr lang="en-US" b="1" dirty="0"/>
              <a:t>each transform </a:t>
            </a:r>
            <a:r>
              <a:rPr lang="en-US" b="1"/>
              <a:t>affects </a:t>
            </a:r>
            <a:r>
              <a:rPr lang="en-US" b="1" smtClean="0"/>
              <a:t>precision?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Precision per (</a:t>
            </a:r>
            <a:r>
              <a:rPr lang="en-US" sz="2000" dirty="0" err="1" smtClean="0"/>
              <a:t>class,transform</a:t>
            </a:r>
            <a:r>
              <a:rPr lang="en-US" sz="2000" dirty="0" smtClean="0"/>
              <a:t>) </a:t>
            </a:r>
            <a:r>
              <a:rPr lang="en-US" sz="2000" dirty="0" err="1" smtClean="0"/>
              <a:t>avg</a:t>
            </a:r>
            <a:r>
              <a:rPr lang="en-US" sz="2000" dirty="0" smtClean="0"/>
              <a:t> over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865" y="879969"/>
            <a:ext cx="9191135" cy="59561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9709" y="1962280"/>
            <a:ext cx="2582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How much </a:t>
            </a:r>
            <a:r>
              <a:rPr lang="en-US" b="1" dirty="0"/>
              <a:t>each transform affects </a:t>
            </a:r>
            <a:r>
              <a:rPr lang="en-US" b="1" dirty="0" smtClean="0"/>
              <a:t>precision </a:t>
            </a:r>
            <a:r>
              <a:rPr lang="en-US" b="1" dirty="0"/>
              <a:t>a specific class, regardless of what model is </a:t>
            </a:r>
            <a:r>
              <a:rPr lang="en-US" b="1" dirty="0" smtClean="0"/>
              <a:t>used</a:t>
            </a:r>
            <a:r>
              <a:rPr lang="en-US" b="1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2655" y="-86950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5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/>
              <a:t>Precision per (</a:t>
            </a:r>
            <a:r>
              <a:rPr lang="en-US" sz="2000" dirty="0" err="1"/>
              <a:t>class,transform</a:t>
            </a:r>
            <a:r>
              <a:rPr lang="en-US" sz="2000" dirty="0"/>
              <a:t>) </a:t>
            </a:r>
            <a:r>
              <a:rPr lang="en-US" sz="2000" dirty="0" err="1"/>
              <a:t>avg</a:t>
            </a:r>
            <a:r>
              <a:rPr lang="en-US" sz="2000" dirty="0"/>
              <a:t> over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9709" y="1962280"/>
            <a:ext cx="2582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How much </a:t>
            </a:r>
            <a:r>
              <a:rPr lang="en-US" b="1" dirty="0"/>
              <a:t>each transform affects </a:t>
            </a:r>
            <a:r>
              <a:rPr lang="en-US" b="1" dirty="0" smtClean="0"/>
              <a:t>precision </a:t>
            </a:r>
            <a:r>
              <a:rPr lang="en-US" b="1" dirty="0"/>
              <a:t>a specific class, regardless of what model is </a:t>
            </a:r>
            <a:r>
              <a:rPr lang="en-US" b="1" dirty="0" smtClean="0"/>
              <a:t>used</a:t>
            </a:r>
            <a:r>
              <a:rPr lang="en-US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153" y="895546"/>
            <a:ext cx="9200847" cy="59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</a:t>
            </a:r>
            <a:r>
              <a:rPr lang="en-US" dirty="0" smtClean="0"/>
              <a:t>: </a:t>
            </a:r>
            <a:r>
              <a:rPr lang="en-US" sz="2000" dirty="0"/>
              <a:t>Precision per (</a:t>
            </a:r>
            <a:r>
              <a:rPr lang="en-US" sz="2000" dirty="0" err="1"/>
              <a:t>class,transform</a:t>
            </a:r>
            <a:r>
              <a:rPr lang="en-US" sz="2000" dirty="0"/>
              <a:t>) </a:t>
            </a:r>
            <a:r>
              <a:rPr lang="en-US" sz="2000" dirty="0" err="1"/>
              <a:t>avg</a:t>
            </a:r>
            <a:r>
              <a:rPr lang="en-US" sz="2000" dirty="0"/>
              <a:t> over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521" y="2073897"/>
            <a:ext cx="5105924" cy="330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35" y="2073897"/>
            <a:ext cx="5105924" cy="330880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650027" y="3450210"/>
            <a:ext cx="798225" cy="37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/>
              <a:t>Precision per (</a:t>
            </a:r>
            <a:r>
              <a:rPr lang="en-US" sz="2000" dirty="0" err="1"/>
              <a:t>class,transform</a:t>
            </a:r>
            <a:r>
              <a:rPr lang="en-US" sz="2000" dirty="0"/>
              <a:t>) </a:t>
            </a:r>
            <a:r>
              <a:rPr lang="en-US" sz="2000" dirty="0" err="1"/>
              <a:t>avg</a:t>
            </a:r>
            <a:r>
              <a:rPr lang="en-US" sz="2000" dirty="0"/>
              <a:t> over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35" y="2073897"/>
            <a:ext cx="5105924" cy="330880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650027" y="3450210"/>
            <a:ext cx="798225" cy="37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647" y="2088037"/>
            <a:ext cx="5105924" cy="33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Precision per </a:t>
            </a:r>
            <a:r>
              <a:rPr lang="en-US" sz="2000" dirty="0"/>
              <a:t>(</a:t>
            </a:r>
            <a:r>
              <a:rPr lang="en-US" sz="2000" dirty="0" smtClean="0"/>
              <a:t>model) </a:t>
            </a:r>
            <a:r>
              <a:rPr lang="en-US" sz="2000" dirty="0" err="1" smtClean="0"/>
              <a:t>avg</a:t>
            </a:r>
            <a:r>
              <a:rPr lang="en-US" sz="2000" dirty="0" smtClean="0"/>
              <a:t> over transform and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9099" y="1933999"/>
            <a:ext cx="2582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</a:t>
            </a:r>
            <a:r>
              <a:rPr lang="en-US" b="1" dirty="0" smtClean="0"/>
              <a:t>hat </a:t>
            </a:r>
            <a:r>
              <a:rPr lang="en-US" b="1" dirty="0"/>
              <a:t>models have better </a:t>
            </a:r>
            <a:r>
              <a:rPr lang="en-US" b="1" dirty="0" smtClean="0"/>
              <a:t>precision, </a:t>
            </a:r>
            <a:r>
              <a:rPr lang="en-US" b="1" dirty="0"/>
              <a:t>no matter the </a:t>
            </a:r>
            <a:r>
              <a:rPr lang="en-US" b="1" dirty="0" smtClean="0"/>
              <a:t>class? </a:t>
            </a:r>
          </a:p>
          <a:p>
            <a:endParaRPr lang="en-US" b="1" dirty="0"/>
          </a:p>
          <a:p>
            <a:r>
              <a:rPr lang="en-US" b="1" dirty="0" smtClean="0"/>
              <a:t>Can </a:t>
            </a:r>
            <a:r>
              <a:rPr lang="en-US" b="1" dirty="0"/>
              <a:t>be used to compare </a:t>
            </a:r>
            <a:r>
              <a:rPr lang="en-US" b="1" dirty="0" smtClean="0"/>
              <a:t>against </a:t>
            </a:r>
            <a:r>
              <a:rPr lang="en-US" b="1" dirty="0"/>
              <a:t>the metrics reported in papers.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954" y="1066409"/>
            <a:ext cx="7498111" cy="56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Recall per </a:t>
            </a:r>
            <a:r>
              <a:rPr lang="en-US" sz="2000" dirty="0"/>
              <a:t>(</a:t>
            </a:r>
            <a:r>
              <a:rPr lang="en-US" sz="2000" dirty="0" smtClean="0"/>
              <a:t>model) </a:t>
            </a:r>
            <a:r>
              <a:rPr lang="en-US" sz="2000" dirty="0" err="1" smtClean="0"/>
              <a:t>avg</a:t>
            </a:r>
            <a:r>
              <a:rPr lang="en-US" sz="2000" dirty="0" smtClean="0"/>
              <a:t> over transform and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9099" y="1933999"/>
            <a:ext cx="2582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</a:t>
            </a:r>
            <a:r>
              <a:rPr lang="en-US" b="1" dirty="0" smtClean="0"/>
              <a:t>hat </a:t>
            </a:r>
            <a:r>
              <a:rPr lang="en-US" b="1" dirty="0"/>
              <a:t>models have better recall, no matter the </a:t>
            </a:r>
            <a:r>
              <a:rPr lang="en-US" b="1" dirty="0" smtClean="0"/>
              <a:t>class? </a:t>
            </a:r>
          </a:p>
          <a:p>
            <a:endParaRPr lang="en-US" b="1" dirty="0"/>
          </a:p>
          <a:p>
            <a:r>
              <a:rPr lang="en-US" b="1" dirty="0" smtClean="0"/>
              <a:t>Can </a:t>
            </a:r>
            <a:r>
              <a:rPr lang="en-US" b="1" dirty="0"/>
              <a:t>be used to compare </a:t>
            </a:r>
            <a:r>
              <a:rPr lang="en-US" b="1" dirty="0" smtClean="0"/>
              <a:t>against </a:t>
            </a:r>
            <a:r>
              <a:rPr lang="en-US" b="1" dirty="0"/>
              <a:t>the metrics reported in papers.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63" y="1085263"/>
            <a:ext cx="7498111" cy="56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9038" y="239524"/>
            <a:ext cx="8911687" cy="1280890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sz="2000" dirty="0" smtClean="0"/>
              <a:t>Average precision difference given each transform category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0563" y="2025781"/>
            <a:ext cx="2582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</a:t>
            </a:r>
            <a:r>
              <a:rPr lang="en-US" b="1" dirty="0" smtClean="0"/>
              <a:t>hat kind of variation affects each </a:t>
            </a:r>
            <a:r>
              <a:rPr lang="en-US" b="1" smtClean="0"/>
              <a:t>model the most on average? 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954" y="1313785"/>
            <a:ext cx="7312271" cy="48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309" y="1413164"/>
            <a:ext cx="9719768" cy="43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54715" y="2905825"/>
            <a:ext cx="56089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Deepnets</a:t>
            </a:r>
            <a:endParaRPr lang="en-US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0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Short Summary</a:t>
            </a:r>
            <a:endParaRPr lang="en-US" dirty="0"/>
          </a:p>
        </p:txBody>
      </p:sp>
      <p:pic>
        <p:nvPicPr>
          <p:cNvPr id="4100" name="Picture 4" descr="https://i.imgflip.com/28xd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925" y="1648691"/>
            <a:ext cx="7939853" cy="46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558" y="-86950"/>
            <a:ext cx="69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6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210" y="162197"/>
            <a:ext cx="8911687" cy="678217"/>
          </a:xfrm>
        </p:spPr>
        <p:txBody>
          <a:bodyPr>
            <a:normAutofit/>
          </a:bodyPr>
          <a:lstStyle/>
          <a:p>
            <a:r>
              <a:rPr lang="en-US" dirty="0" smtClean="0"/>
              <a:t>The Long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210" y="981816"/>
            <a:ext cx="9693113" cy="5352997"/>
          </a:xfrm>
        </p:spPr>
        <p:txBody>
          <a:bodyPr>
            <a:norm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hat </a:t>
            </a:r>
            <a:r>
              <a:rPr lang="en-US" sz="2000" dirty="0"/>
              <a:t>did </a:t>
            </a:r>
            <a:r>
              <a:rPr lang="en-US" sz="2000" dirty="0" smtClean="0"/>
              <a:t>we learn </a:t>
            </a:r>
            <a:r>
              <a:rPr lang="en-US" sz="2000" dirty="0"/>
              <a:t>from doing this project? </a:t>
            </a:r>
            <a:endParaRPr lang="en-US" sz="20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smtClean="0"/>
              <a:t>Issues</a:t>
            </a:r>
            <a:endParaRPr lang="en-US" sz="1800" dirty="0"/>
          </a:p>
          <a:p>
            <a:pPr marL="1200150" lvl="2" indent="-342900">
              <a:buFont typeface="+mj-lt"/>
              <a:buAutoNum type="arabicPeriod"/>
            </a:pPr>
            <a:r>
              <a:rPr lang="en-US" sz="1600" dirty="0" smtClean="0"/>
              <a:t>Most </a:t>
            </a:r>
            <a:r>
              <a:rPr lang="en-US" sz="1600" dirty="0" smtClean="0"/>
              <a:t>networks are </a:t>
            </a:r>
            <a:r>
              <a:rPr lang="en-US" sz="1600" b="1" dirty="0" smtClean="0"/>
              <a:t>super </a:t>
            </a:r>
            <a:r>
              <a:rPr lang="en-US" sz="1600" dirty="0" smtClean="0"/>
              <a:t>brittle </a:t>
            </a:r>
            <a:r>
              <a:rPr lang="en-US" sz="1600" dirty="0" smtClean="0"/>
              <a:t>and need more work to make them robust</a:t>
            </a:r>
            <a:r>
              <a:rPr lang="en-US" sz="1600" dirty="0" smtClean="0"/>
              <a:t>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Any image variation impacts performance.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Significant sensitivity to training image set.</a:t>
            </a:r>
          </a:p>
          <a:p>
            <a:pPr marL="1657350" lvl="3" indent="-342900">
              <a:buFont typeface="+mj-lt"/>
              <a:buAutoNum type="arabicPeriod"/>
            </a:pPr>
            <a:endParaRPr lang="en-US" sz="1400" dirty="0" smtClean="0"/>
          </a:p>
          <a:p>
            <a:pPr marL="1200150" lvl="2" indent="-342900">
              <a:buFont typeface="+mj-lt"/>
              <a:buAutoNum type="arabicPeriod"/>
            </a:pPr>
            <a:r>
              <a:rPr lang="en-US" sz="1600" dirty="0" smtClean="0"/>
              <a:t>Most evaluation metrics are </a:t>
            </a:r>
            <a:r>
              <a:rPr lang="en-US" sz="1600" b="1" dirty="0" smtClean="0"/>
              <a:t>average </a:t>
            </a:r>
            <a:r>
              <a:rPr lang="en-US" sz="1600" dirty="0" smtClean="0"/>
              <a:t>metrics.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Weighted average is disingenuous for performance across multiple classes.</a:t>
            </a:r>
          </a:p>
          <a:p>
            <a:pPr marL="2114550" lvl="4" indent="-342900">
              <a:buFont typeface="+mj-lt"/>
              <a:buAutoNum type="arabicPeriod"/>
            </a:pPr>
            <a:r>
              <a:rPr lang="en-US" sz="1400" dirty="0" smtClean="0"/>
              <a:t>There should be a diminishing marginal benefit performance metric.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Precision only (which most papers report) covers up low recall.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Recall </a:t>
            </a:r>
            <a:r>
              <a:rPr lang="en-US" sz="1400" dirty="0" err="1" smtClean="0"/>
              <a:t>IoU</a:t>
            </a:r>
            <a:r>
              <a:rPr lang="en-US" sz="1400" dirty="0" smtClean="0"/>
              <a:t>, only shows recall profile, not coupled recall  and precision.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sz="1400" dirty="0" smtClean="0"/>
              <a:t>The way in which multi-class P/R averages are generated is not well specified.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58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210" y="67929"/>
            <a:ext cx="8911687" cy="678217"/>
          </a:xfrm>
        </p:spPr>
        <p:txBody>
          <a:bodyPr>
            <a:normAutofit/>
          </a:bodyPr>
          <a:lstStyle/>
          <a:p>
            <a:r>
              <a:rPr lang="en-US" dirty="0" smtClean="0"/>
              <a:t>The Long </a:t>
            </a:r>
            <a:r>
              <a:rPr lang="en-US" dirty="0" smtClean="0"/>
              <a:t>Summary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210" y="746146"/>
            <a:ext cx="10560380" cy="5352997"/>
          </a:xfrm>
        </p:spPr>
        <p:txBody>
          <a:bodyPr>
            <a:no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hat </a:t>
            </a:r>
            <a:r>
              <a:rPr lang="en-US" sz="1600" dirty="0"/>
              <a:t>did </a:t>
            </a:r>
            <a:r>
              <a:rPr lang="en-US" sz="1600" dirty="0" smtClean="0"/>
              <a:t>we learn </a:t>
            </a:r>
            <a:r>
              <a:rPr lang="en-US" sz="1600" dirty="0"/>
              <a:t>from doing this project? </a:t>
            </a:r>
            <a:endParaRPr lang="en-US" sz="1600" dirty="0" smtClean="0"/>
          </a:p>
          <a:p>
            <a:pPr marL="800100" lvl="1" indent="-342900">
              <a:buFont typeface="+mj-lt"/>
              <a:buAutoNum type="arabicPeriod" startAt="2"/>
            </a:pPr>
            <a:r>
              <a:rPr lang="en-US" sz="1400" dirty="0" smtClean="0"/>
              <a:t>Real World Guide</a:t>
            </a:r>
            <a:endParaRPr lang="en-US" sz="1400" dirty="0"/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Blur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Well defined boundary objects (cars, trains, bus, bench,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US" dirty="0" smtClean="0"/>
              <a:t>) small blur is bad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Less well defined boundary objects, or moving objects with more variety (people, dogs, birds,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US" dirty="0" smtClean="0"/>
              <a:t>) small blur tends to be good. </a:t>
            </a:r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Image size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Applications with large objects are better. In fact, if dealing with small objects, artificially scale image size to increase network performance.</a:t>
            </a:r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Add contrast to your images.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Networks are very sensitive to the magnitude of relative intensity differences in images. Amplify these differences for improved performance.</a:t>
            </a:r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Locality based jitter and noise is really bad.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Severely decreases performance. (Brownian motion type deal)</a:t>
            </a:r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Center objects in images.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smtClean="0"/>
              <a:t>More centered objects are detected more often and more precisely than objects near edges.</a:t>
            </a:r>
          </a:p>
          <a:p>
            <a:pPr marL="1200150" lvl="2" indent="-342900">
              <a:buFont typeface="+mj-lt"/>
              <a:buAutoNum type="arabicPeriod"/>
            </a:pPr>
            <a:r>
              <a:rPr lang="en-US" dirty="0" smtClean="0"/>
              <a:t>Region textures matter in an object.</a:t>
            </a:r>
          </a:p>
          <a:p>
            <a:pPr marL="1657350" lvl="3" indent="-342900">
              <a:buFont typeface="+mj-lt"/>
              <a:buAutoNum type="arabicPeriod"/>
            </a:pPr>
            <a:r>
              <a:rPr lang="en-US" dirty="0" err="1" smtClean="0"/>
              <a:t>Superpixel</a:t>
            </a:r>
            <a:r>
              <a:rPr lang="en-US" dirty="0" smtClean="0"/>
              <a:t> transforms show degraded performance for larger contiguous regions with same color and no textures.</a:t>
            </a:r>
          </a:p>
          <a:p>
            <a:pPr marL="1200150" lvl="2" indent="-342900">
              <a:buFont typeface="+mj-lt"/>
              <a:buAutoNum type="arabicPeriod" startAt="7"/>
            </a:pPr>
            <a:r>
              <a:rPr lang="en-US" dirty="0"/>
              <a:t>Hues and alternate color spaces</a:t>
            </a:r>
          </a:p>
          <a:p>
            <a:pPr marL="1657350" lvl="3" indent="-342900">
              <a:buFont typeface="+mj-lt"/>
              <a:buAutoNum type="arabicPeriod" startAt="7"/>
            </a:pPr>
            <a:r>
              <a:rPr lang="en-US" dirty="0"/>
              <a:t>Adjusting hue values up increased performance on average. (Color contrasting affects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909" y="624110"/>
            <a:ext cx="9496703" cy="747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(Recap) What problems </a:t>
            </a:r>
            <a:r>
              <a:rPr lang="en-US" dirty="0" smtClean="0"/>
              <a:t>are we trying </a:t>
            </a:r>
            <a:r>
              <a:rPr lang="en-US" dirty="0"/>
              <a:t>to </a:t>
            </a:r>
            <a:r>
              <a:rPr lang="en-US" dirty="0" smtClean="0"/>
              <a:t>solve?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96291"/>
            <a:ext cx="8915400" cy="441493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How </a:t>
            </a:r>
            <a:r>
              <a:rPr lang="en-US" b="1" dirty="0"/>
              <a:t>sensitive</a:t>
            </a:r>
            <a:r>
              <a:rPr lang="en-US" dirty="0"/>
              <a:t> are cutting edge deep object detection networks to natural noise/errors/variation in images?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What kind of </a:t>
            </a:r>
            <a:r>
              <a:rPr lang="en-US" b="1" dirty="0"/>
              <a:t>process and metrics </a:t>
            </a:r>
            <a:r>
              <a:rPr lang="en-US" dirty="0"/>
              <a:t>should be used to quantify this sensitivity?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Can our analysis be used to provide a </a:t>
            </a:r>
            <a:r>
              <a:rPr lang="en-US" b="1" dirty="0"/>
              <a:t>insight</a:t>
            </a:r>
            <a:r>
              <a:rPr lang="en-US" dirty="0"/>
              <a:t> into which networks to use in different contexts?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117" y="605257"/>
            <a:ext cx="8911687" cy="808764"/>
          </a:xfrm>
        </p:spPr>
        <p:txBody>
          <a:bodyPr/>
          <a:lstStyle/>
          <a:p>
            <a:r>
              <a:rPr lang="en-US" dirty="0" smtClean="0"/>
              <a:t>Project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117" y="1678756"/>
            <a:ext cx="5235036" cy="489172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Next </a:t>
            </a:r>
            <a:r>
              <a:rPr lang="en-US" dirty="0"/>
              <a:t>Steps for This Project?</a:t>
            </a:r>
          </a:p>
          <a:p>
            <a:pPr lvl="1"/>
            <a:r>
              <a:rPr lang="en-US" dirty="0"/>
              <a:t>Sensitivity Analysis Toolkit.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Sensitivity Metrics.</a:t>
            </a:r>
            <a:endParaRPr lang="en-US" dirty="0"/>
          </a:p>
          <a:p>
            <a:endParaRPr lang="en-US" dirty="0"/>
          </a:p>
          <a:p>
            <a:r>
              <a:rPr lang="en-US" dirty="0"/>
              <a:t>Next Steps for This Area?</a:t>
            </a:r>
          </a:p>
          <a:p>
            <a:pPr lvl="1"/>
            <a:r>
              <a:rPr lang="en-US" dirty="0"/>
              <a:t>Amount of re-training needed to reduce errors?</a:t>
            </a:r>
          </a:p>
          <a:p>
            <a:pPr lvl="1"/>
            <a:r>
              <a:rPr lang="en-US" dirty="0"/>
              <a:t>Architectural changes/constraints needed to reduce errors?</a:t>
            </a:r>
          </a:p>
          <a:p>
            <a:pPr lvl="1"/>
            <a:r>
              <a:rPr lang="en-US" dirty="0"/>
              <a:t>How much reducing network size for memory/speed affects errors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Code on </a:t>
            </a:r>
            <a:r>
              <a:rPr lang="en-US" dirty="0" err="1"/>
              <a:t>Github</a:t>
            </a:r>
            <a:endParaRPr lang="en-US" dirty="0"/>
          </a:p>
          <a:p>
            <a:pPr lvl="1"/>
            <a:r>
              <a:rPr lang="en-US" dirty="0"/>
              <a:t>4 days to run on our hardware (parallelize by 8)</a:t>
            </a:r>
          </a:p>
          <a:p>
            <a:pPr lvl="1"/>
            <a:r>
              <a:rPr lang="en-US" dirty="0"/>
              <a:t>4*8=</a:t>
            </a:r>
            <a:r>
              <a:rPr lang="en-US" b="1" dirty="0"/>
              <a:t>32 days </a:t>
            </a:r>
            <a:r>
              <a:rPr lang="en-US" dirty="0"/>
              <a:t>to run on single GPU single core system</a:t>
            </a:r>
          </a:p>
          <a:p>
            <a:pPr lvl="1"/>
            <a:endParaRPr lang="en-US" dirty="0"/>
          </a:p>
        </p:txBody>
      </p:sp>
      <p:pic>
        <p:nvPicPr>
          <p:cNvPr id="4" name="Picture 2" descr="mage result for Object detectio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4709" y="2319487"/>
            <a:ext cx="5307291" cy="30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2655" y="-86950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3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06499"/>
            <a:ext cx="8911687" cy="1280890"/>
          </a:xfrm>
        </p:spPr>
        <p:txBody>
          <a:bodyPr/>
          <a:lstStyle/>
          <a:p>
            <a:r>
              <a:rPr lang="en-US" dirty="0" err="1" smtClean="0"/>
              <a:t>Deepnets</a:t>
            </a:r>
            <a:r>
              <a:rPr lang="en-US" dirty="0" smtClean="0"/>
              <a:t> are the new Bacon.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499" y="1474551"/>
            <a:ext cx="8915400" cy="3777622"/>
          </a:xfrm>
        </p:spPr>
        <p:txBody>
          <a:bodyPr/>
          <a:lstStyle/>
          <a:p>
            <a:r>
              <a:rPr lang="en-US" dirty="0" smtClean="0"/>
              <a:t>However, no one is really asking the question, </a:t>
            </a:r>
            <a:r>
              <a:rPr lang="en-US" b="1" dirty="0" smtClean="0"/>
              <a:t>How good is this Bacon?</a:t>
            </a:r>
            <a:endParaRPr lang="en-US" b="1" dirty="0"/>
          </a:p>
        </p:txBody>
      </p:sp>
      <p:pic>
        <p:nvPicPr>
          <p:cNvPr id="1026" name="Picture 2" descr="mage result for ba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91" y="2370428"/>
            <a:ext cx="5506896" cy="2881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deep neural network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08" y="2841177"/>
            <a:ext cx="4821382" cy="19567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qual 3"/>
          <p:cNvSpPr/>
          <p:nvPr/>
        </p:nvSpPr>
        <p:spPr>
          <a:xfrm>
            <a:off x="5256899" y="3462148"/>
            <a:ext cx="1163782" cy="72502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71623"/>
            <a:ext cx="8911687" cy="1280890"/>
          </a:xfrm>
        </p:spPr>
        <p:txBody>
          <a:bodyPr/>
          <a:lstStyle/>
          <a:p>
            <a:r>
              <a:rPr lang="en-US" dirty="0" smtClean="0"/>
              <a:t>Background: The Problem</a:t>
            </a:r>
            <a:endParaRPr lang="en-US" dirty="0"/>
          </a:p>
        </p:txBody>
      </p:sp>
      <p:pic>
        <p:nvPicPr>
          <p:cNvPr id="8196" name="Picture 4" descr="mage result for Object det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849" y="1452513"/>
            <a:ext cx="9808124" cy="40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12263" y="812067"/>
            <a:ext cx="2601798" cy="510796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Classification Vs Region Proposal</a:t>
            </a:r>
            <a:endParaRPr lang="en-US" dirty="0"/>
          </a:p>
        </p:txBody>
      </p:sp>
      <p:pic>
        <p:nvPicPr>
          <p:cNvPr id="10242" name="Picture 2" descr="mage result for Object proposal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110" y="2403833"/>
            <a:ext cx="9439755" cy="25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in Images Is a Problem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62967" y="2155594"/>
            <a:ext cx="1945081" cy="477625"/>
          </a:xfrm>
        </p:spPr>
        <p:txBody>
          <a:bodyPr/>
          <a:lstStyle/>
          <a:p>
            <a:r>
              <a:rPr lang="en-US" smtClean="0"/>
              <a:t>Adverserial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820329" y="2133599"/>
            <a:ext cx="1945081" cy="477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Natural</a:t>
            </a:r>
            <a:endParaRPr lang="en-US" dirty="0"/>
          </a:p>
        </p:txBody>
      </p:sp>
      <p:pic>
        <p:nvPicPr>
          <p:cNvPr id="11266" name="Picture 2" descr="mage result for Adversarial Object det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79" y="3091991"/>
            <a:ext cx="6231118" cy="21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4 quokka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968" y="2633219"/>
            <a:ext cx="3645030" cy="36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418895" y="2064470"/>
            <a:ext cx="4392890" cy="4590854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problems </a:t>
            </a:r>
            <a:r>
              <a:rPr lang="en-US" dirty="0" smtClean="0"/>
              <a:t>are we trying </a:t>
            </a:r>
            <a:r>
              <a:rPr lang="en-US" dirty="0"/>
              <a:t>to </a:t>
            </a:r>
            <a:r>
              <a:rPr lang="en-US" dirty="0" smtClean="0"/>
              <a:t>solve?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96291"/>
            <a:ext cx="8915400" cy="441493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b="1" dirty="0" smtClean="0"/>
              <a:t>sensitive</a:t>
            </a:r>
            <a:r>
              <a:rPr lang="en-US" dirty="0" smtClean="0"/>
              <a:t> are cutting edge deep object detection networks to natural noise/errors/variation in images?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What kind of </a:t>
            </a:r>
            <a:r>
              <a:rPr lang="en-US" b="1" dirty="0" smtClean="0"/>
              <a:t>process and metrics </a:t>
            </a:r>
            <a:r>
              <a:rPr lang="en-US" dirty="0" smtClean="0"/>
              <a:t>should be used to quantify this sensitivity?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Can our analysis be used to provide a </a:t>
            </a:r>
            <a:r>
              <a:rPr lang="en-US" b="1" dirty="0" smtClean="0"/>
              <a:t>insight</a:t>
            </a:r>
            <a:r>
              <a:rPr lang="en-US" dirty="0" smtClean="0"/>
              <a:t> into which networks to use in different contexts?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36183"/>
            <a:ext cx="8911687" cy="802908"/>
          </a:xfrm>
        </p:spPr>
        <p:txBody>
          <a:bodyPr>
            <a:normAutofit/>
          </a:bodyPr>
          <a:lstStyle/>
          <a:p>
            <a:r>
              <a:rPr lang="en-US"/>
              <a:t>Why is this problem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039091"/>
            <a:ext cx="8915400" cy="5680364"/>
          </a:xfrm>
        </p:spPr>
        <p:txBody>
          <a:bodyPr>
            <a:normAutofit/>
          </a:bodyPr>
          <a:lstStyle/>
          <a:p>
            <a:pPr marL="400050">
              <a:buFont typeface="+mj-lt"/>
              <a:buAutoNum type="arabicPeriod"/>
            </a:pPr>
            <a:r>
              <a:rPr lang="en-US" b="1" dirty="0" smtClean="0"/>
              <a:t>Safety Applications</a:t>
            </a:r>
          </a:p>
          <a:p>
            <a:pPr marL="800100" lvl="1">
              <a:buFont typeface="+mj-lt"/>
              <a:buAutoNum type="arabicPeriod"/>
            </a:pPr>
            <a:r>
              <a:rPr lang="en-US" dirty="0" smtClean="0"/>
              <a:t>A practical understanding or methodology for determining how </a:t>
            </a:r>
            <a:r>
              <a:rPr lang="en-US" dirty="0" err="1" smtClean="0"/>
              <a:t>Deepnets</a:t>
            </a:r>
            <a:r>
              <a:rPr lang="en-US" dirty="0" smtClean="0"/>
              <a:t> fail is crucial if we expect to use deep nets in safety concerned applications, such as autonomous driving.</a:t>
            </a:r>
          </a:p>
          <a:p>
            <a:pPr marL="400050">
              <a:buFont typeface="+mj-lt"/>
              <a:buAutoNum type="arabicPeriod"/>
            </a:pPr>
            <a:endParaRPr lang="en-US" dirty="0" smtClean="0"/>
          </a:p>
          <a:p>
            <a:pPr marL="400050">
              <a:buFont typeface="+mj-lt"/>
              <a:buAutoNum type="arabicPeriod"/>
            </a:pPr>
            <a:r>
              <a:rPr lang="en-US" b="1" dirty="0" smtClean="0"/>
              <a:t>Context Specific Applications</a:t>
            </a:r>
          </a:p>
          <a:p>
            <a:pPr marL="800100" lvl="1">
              <a:buFont typeface="+mj-lt"/>
              <a:buAutoNum type="arabicPeriod"/>
            </a:pPr>
            <a:r>
              <a:rPr lang="en-US" dirty="0" smtClean="0"/>
              <a:t>Field focus is on “new” networks.</a:t>
            </a:r>
          </a:p>
          <a:p>
            <a:pPr marL="800100" lvl="1">
              <a:buFont typeface="+mj-lt"/>
              <a:buAutoNum type="arabicPeriod"/>
            </a:pPr>
            <a:r>
              <a:rPr lang="en-US" dirty="0" smtClean="0"/>
              <a:t>Little knowledge of practical use “in the wild”.</a:t>
            </a:r>
          </a:p>
          <a:p>
            <a:pPr lvl="1"/>
            <a:endParaRPr lang="en-US" dirty="0" smtClean="0"/>
          </a:p>
          <a:p>
            <a:pPr marL="400050">
              <a:buFont typeface="+mj-lt"/>
              <a:buAutoNum type="arabicPeriod"/>
            </a:pPr>
            <a:r>
              <a:rPr lang="en-US" b="1" dirty="0" smtClean="0"/>
              <a:t>Lack of Rich Performance Metrics</a:t>
            </a:r>
            <a:endParaRPr lang="en-US" b="1" dirty="0"/>
          </a:p>
          <a:p>
            <a:pPr marL="800100" lvl="1">
              <a:buFont typeface="+mj-lt"/>
              <a:buAutoNum type="arabicPeriod"/>
            </a:pPr>
            <a:r>
              <a:rPr lang="en-US" dirty="0" smtClean="0"/>
              <a:t>Standard ML metrics don’t map very well to object detection.</a:t>
            </a:r>
          </a:p>
          <a:p>
            <a:pPr marL="800100" lvl="1">
              <a:buFont typeface="+mj-lt"/>
              <a:buAutoNum type="arabicPeriod"/>
            </a:pPr>
            <a:r>
              <a:rPr lang="en-US" dirty="0" smtClean="0"/>
              <a:t>There aren’t rich metrics that quantify things like “color sensitivity”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655" y="-86950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64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14916</TotalTime>
  <Words>1316</Words>
  <Application>Microsoft Macintosh PowerPoint</Application>
  <PresentationFormat>Widescreen</PresentationFormat>
  <Paragraphs>224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Century Gothic</vt:lpstr>
      <vt:lpstr>Mangal</vt:lpstr>
      <vt:lpstr>Wingdings 3</vt:lpstr>
      <vt:lpstr>Arial</vt:lpstr>
      <vt:lpstr>Wisp</vt:lpstr>
      <vt:lpstr>Deep Object Detection Methods: Benchmarking and Sensitivity Analysis</vt:lpstr>
      <vt:lpstr>Outline</vt:lpstr>
      <vt:lpstr>PowerPoint Presentation</vt:lpstr>
      <vt:lpstr>Deepnets are the new Bacon.</vt:lpstr>
      <vt:lpstr>Background: The Problem</vt:lpstr>
      <vt:lpstr>Object Classification Vs Region Proposal</vt:lpstr>
      <vt:lpstr>Variation in Images Is a Problem</vt:lpstr>
      <vt:lpstr>What problems are we trying to solve?</vt:lpstr>
      <vt:lpstr>Why is this problem important?</vt:lpstr>
      <vt:lpstr>What is the current state-of-the-art?</vt:lpstr>
      <vt:lpstr>Our Approach</vt:lpstr>
      <vt:lpstr>The Specifics</vt:lpstr>
      <vt:lpstr>Image Transforms (50 total)</vt:lpstr>
      <vt:lpstr>Example Value Transforms</vt:lpstr>
      <vt:lpstr>Example Spatial Transforms</vt:lpstr>
      <vt:lpstr>Our Pipeline (~4 Days)</vt:lpstr>
      <vt:lpstr>Results</vt:lpstr>
      <vt:lpstr>Results</vt:lpstr>
      <vt:lpstr>Results</vt:lpstr>
      <vt:lpstr>Results: Precision per (model,transform,class)</vt:lpstr>
      <vt:lpstr>Results: Recall per (model,transform,class)</vt:lpstr>
      <vt:lpstr>Results: Precision difference per (model,transform,class)</vt:lpstr>
      <vt:lpstr>Results: Precision per (class,transform) avg over model</vt:lpstr>
      <vt:lpstr>Results: Precision per (class,transform) avg over model</vt:lpstr>
      <vt:lpstr>Results: Precision per (class,transform) avg over model</vt:lpstr>
      <vt:lpstr>Results: Precision per (class,transform) avg over model</vt:lpstr>
      <vt:lpstr>Results: Precision per (model) avg over transform and class</vt:lpstr>
      <vt:lpstr>Results: Recall per (model) avg over transform and class</vt:lpstr>
      <vt:lpstr>Results: Average precision difference given each transform category</vt:lpstr>
      <vt:lpstr>The Short Summary</vt:lpstr>
      <vt:lpstr>The Long Summary</vt:lpstr>
      <vt:lpstr>The Long Summary Continued</vt:lpstr>
      <vt:lpstr>(Recap) What problems are we trying to solve?</vt:lpstr>
      <vt:lpstr>Project Next Steps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Object Detection Methods: Benchmarking and Sensitivity Analysis</dc:title>
  <dc:creator>Daniel Kenneth Griffin</dc:creator>
  <cp:lastModifiedBy>Daniel Kenneth Griffin</cp:lastModifiedBy>
  <cp:revision>256</cp:revision>
  <dcterms:created xsi:type="dcterms:W3CDTF">2018-04-23T11:51:15Z</dcterms:created>
  <dcterms:modified xsi:type="dcterms:W3CDTF">2018-05-03T21:10:14Z</dcterms:modified>
</cp:coreProperties>
</file>